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notesMasterIdLst>
    <p:notesMasterId r:id="rId79"/>
  </p:notesMasterIdLst>
  <p:handoutMasterIdLst>
    <p:handoutMasterId r:id="rId80"/>
  </p:handoutMasterIdLst>
  <p:sldIdLst>
    <p:sldId id="382" r:id="rId2"/>
    <p:sldId id="451" r:id="rId3"/>
    <p:sldId id="411" r:id="rId4"/>
    <p:sldId id="412" r:id="rId5"/>
    <p:sldId id="413" r:id="rId6"/>
    <p:sldId id="414" r:id="rId7"/>
    <p:sldId id="415" r:id="rId8"/>
    <p:sldId id="416" r:id="rId9"/>
    <p:sldId id="417" r:id="rId10"/>
    <p:sldId id="418" r:id="rId11"/>
    <p:sldId id="419" r:id="rId12"/>
    <p:sldId id="420" r:id="rId13"/>
    <p:sldId id="421" r:id="rId14"/>
    <p:sldId id="422" r:id="rId15"/>
    <p:sldId id="423" r:id="rId16"/>
    <p:sldId id="424" r:id="rId17"/>
    <p:sldId id="425" r:id="rId18"/>
    <p:sldId id="426" r:id="rId19"/>
    <p:sldId id="427" r:id="rId20"/>
    <p:sldId id="428" r:id="rId21"/>
    <p:sldId id="429" r:id="rId22"/>
    <p:sldId id="430" r:id="rId23"/>
    <p:sldId id="431" r:id="rId24"/>
    <p:sldId id="432" r:id="rId25"/>
    <p:sldId id="433" r:id="rId26"/>
    <p:sldId id="434" r:id="rId27"/>
    <p:sldId id="435" r:id="rId28"/>
    <p:sldId id="436" r:id="rId29"/>
    <p:sldId id="437" r:id="rId30"/>
    <p:sldId id="438" r:id="rId31"/>
    <p:sldId id="439" r:id="rId32"/>
    <p:sldId id="440" r:id="rId33"/>
    <p:sldId id="441" r:id="rId34"/>
    <p:sldId id="442" r:id="rId35"/>
    <p:sldId id="443" r:id="rId36"/>
    <p:sldId id="444" r:id="rId37"/>
    <p:sldId id="445" r:id="rId38"/>
    <p:sldId id="446" r:id="rId39"/>
    <p:sldId id="447" r:id="rId40"/>
    <p:sldId id="448" r:id="rId41"/>
    <p:sldId id="449" r:id="rId42"/>
    <p:sldId id="450" r:id="rId43"/>
    <p:sldId id="309" r:id="rId44"/>
    <p:sldId id="452" r:id="rId45"/>
    <p:sldId id="311" r:id="rId46"/>
    <p:sldId id="313" r:id="rId47"/>
    <p:sldId id="387" r:id="rId48"/>
    <p:sldId id="386" r:id="rId49"/>
    <p:sldId id="316" r:id="rId50"/>
    <p:sldId id="392" r:id="rId51"/>
    <p:sldId id="393" r:id="rId52"/>
    <p:sldId id="394" r:id="rId53"/>
    <p:sldId id="395" r:id="rId54"/>
    <p:sldId id="396" r:id="rId55"/>
    <p:sldId id="397" r:id="rId56"/>
    <p:sldId id="402" r:id="rId57"/>
    <p:sldId id="398" r:id="rId58"/>
    <p:sldId id="399" r:id="rId59"/>
    <p:sldId id="400" r:id="rId60"/>
    <p:sldId id="408" r:id="rId61"/>
    <p:sldId id="409" r:id="rId62"/>
    <p:sldId id="410" r:id="rId63"/>
    <p:sldId id="317" r:id="rId64"/>
    <p:sldId id="401" r:id="rId65"/>
    <p:sldId id="364" r:id="rId66"/>
    <p:sldId id="365" r:id="rId67"/>
    <p:sldId id="403" r:id="rId68"/>
    <p:sldId id="358" r:id="rId69"/>
    <p:sldId id="359" r:id="rId70"/>
    <p:sldId id="334" r:id="rId71"/>
    <p:sldId id="335" r:id="rId72"/>
    <p:sldId id="372" r:id="rId73"/>
    <p:sldId id="375" r:id="rId74"/>
    <p:sldId id="376" r:id="rId75"/>
    <p:sldId id="377" r:id="rId76"/>
    <p:sldId id="378" r:id="rId77"/>
    <p:sldId id="379" r:id="rId78"/>
  </p:sldIdLst>
  <p:sldSz cx="12192000" cy="6858000"/>
  <p:notesSz cx="6797675" cy="9926638"/>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0A90F980-FFDC-4C86-A6EB-169C78DA9D00}">
          <p14:sldIdLst>
            <p14:sldId id="382"/>
            <p14:sldId id="451"/>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309"/>
            <p14:sldId id="452"/>
            <p14:sldId id="311"/>
            <p14:sldId id="313"/>
            <p14:sldId id="387"/>
            <p14:sldId id="386"/>
            <p14:sldId id="316"/>
            <p14:sldId id="392"/>
            <p14:sldId id="393"/>
            <p14:sldId id="394"/>
            <p14:sldId id="395"/>
            <p14:sldId id="396"/>
            <p14:sldId id="397"/>
            <p14:sldId id="402"/>
            <p14:sldId id="398"/>
            <p14:sldId id="399"/>
            <p14:sldId id="400"/>
            <p14:sldId id="408"/>
            <p14:sldId id="409"/>
            <p14:sldId id="410"/>
            <p14:sldId id="317"/>
            <p14:sldId id="401"/>
            <p14:sldId id="364"/>
            <p14:sldId id="365"/>
            <p14:sldId id="403"/>
            <p14:sldId id="358"/>
            <p14:sldId id="359"/>
            <p14:sldId id="334"/>
            <p14:sldId id="335"/>
            <p14:sldId id="372"/>
            <p14:sldId id="375"/>
            <p14:sldId id="376"/>
            <p14:sldId id="377"/>
            <p14:sldId id="378"/>
            <p14:sldId id="37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p:restoredLeft sz="18704" autoAdjust="0"/>
    <p:restoredTop sz="94483" autoAdjust="0"/>
  </p:normalViewPr>
  <p:slideViewPr>
    <p:cSldViewPr snapToGrid="0">
      <p:cViewPr varScale="1">
        <p:scale>
          <a:sx n="56" d="100"/>
          <a:sy n="56" d="100"/>
        </p:scale>
        <p:origin x="102" y="114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4F946EA5-CEE6-C14D-9CF2-5B7D0894C209}" type="datetimeFigureOut">
              <a:rPr lang="en-US" smtClean="0"/>
              <a:t>11/8/2018</a:t>
            </a:fld>
            <a:endParaRPr lang="en-US"/>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F5AAD5A5-1DC4-BE44-A2E7-7F97E76995EB}" type="slidenum">
              <a:rPr lang="en-US" smtClean="0"/>
              <a:t>‹#›</a:t>
            </a:fld>
            <a:endParaRPr lang="en-US"/>
          </a:p>
        </p:txBody>
      </p:sp>
    </p:spTree>
    <p:extLst>
      <p:ext uri="{BB962C8B-B14F-4D97-AF65-F5344CB8AC3E}">
        <p14:creationId xmlns:p14="http://schemas.microsoft.com/office/powerpoint/2010/main" val="295347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655DF0A-1231-46D1-B144-753CB0D986F9}" type="datetimeFigureOut">
              <a:rPr lang="tr-TR" smtClean="0"/>
              <a:t>8.11.2018</a:t>
            </a:fld>
            <a:endParaRPr lang="tr-TR"/>
          </a:p>
        </p:txBody>
      </p:sp>
      <p:sp>
        <p:nvSpPr>
          <p:cNvPr id="4" name="Slayt Görüntüsü Yer Tutucusu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8259808D-E942-4449-8423-DA9CE8AA46A8}" type="slidenum">
              <a:rPr lang="tr-TR" smtClean="0"/>
              <a:t>‹#›</a:t>
            </a:fld>
            <a:endParaRPr lang="tr-TR"/>
          </a:p>
        </p:txBody>
      </p:sp>
    </p:spTree>
    <p:extLst>
      <p:ext uri="{BB962C8B-B14F-4D97-AF65-F5344CB8AC3E}">
        <p14:creationId xmlns:p14="http://schemas.microsoft.com/office/powerpoint/2010/main" val="204690975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8259808D-E942-4449-8423-DA9CE8AA46A8}" type="slidenum">
              <a:rPr lang="tr-TR" smtClean="0"/>
              <a:t>64</a:t>
            </a:fld>
            <a:endParaRPr lang="tr-TR"/>
          </a:p>
        </p:txBody>
      </p:sp>
    </p:spTree>
    <p:extLst>
      <p:ext uri="{BB962C8B-B14F-4D97-AF65-F5344CB8AC3E}">
        <p14:creationId xmlns:p14="http://schemas.microsoft.com/office/powerpoint/2010/main" val="1115445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2864FE4F-C898-6146-B417-3548630AA3F0}" type="datetime1">
              <a:rPr lang="en-US" smtClean="0"/>
              <a:t>11/8/2018</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3827658-01A0-44A8-AFEE-F2BFBBA0C7A6}" type="slidenum">
              <a:rPr lang="tr-TR" smtClean="0"/>
              <a:t>‹#›</a:t>
            </a:fld>
            <a:endParaRPr lang="tr-TR"/>
          </a:p>
        </p:txBody>
      </p:sp>
    </p:spTree>
    <p:extLst>
      <p:ext uri="{BB962C8B-B14F-4D97-AF65-F5344CB8AC3E}">
        <p14:creationId xmlns:p14="http://schemas.microsoft.com/office/powerpoint/2010/main" val="1546021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EDB40FD7-7B6A-8547-9EDF-53390E750ACD}" type="datetime1">
              <a:rPr lang="en-US" smtClean="0"/>
              <a:t>11/8/2018</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3827658-01A0-44A8-AFEE-F2BFBBA0C7A6}" type="slidenum">
              <a:rPr lang="tr-TR" smtClean="0"/>
              <a:t>‹#›</a:t>
            </a:fld>
            <a:endParaRPr lang="tr-TR"/>
          </a:p>
        </p:txBody>
      </p:sp>
    </p:spTree>
    <p:extLst>
      <p:ext uri="{BB962C8B-B14F-4D97-AF65-F5344CB8AC3E}">
        <p14:creationId xmlns:p14="http://schemas.microsoft.com/office/powerpoint/2010/main" val="3616133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B04A1A7D-5C6C-ED4A-B618-C2E79870C890}" type="datetime1">
              <a:rPr lang="en-US" smtClean="0"/>
              <a:t>11/8/2018</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3827658-01A0-44A8-AFEE-F2BFBBA0C7A6}" type="slidenum">
              <a:rPr lang="tr-TR" smtClean="0"/>
              <a:t>‹#›</a:t>
            </a:fld>
            <a:endParaRPr lang="tr-TR"/>
          </a:p>
        </p:txBody>
      </p:sp>
    </p:spTree>
    <p:extLst>
      <p:ext uri="{BB962C8B-B14F-4D97-AF65-F5344CB8AC3E}">
        <p14:creationId xmlns:p14="http://schemas.microsoft.com/office/powerpoint/2010/main" val="2925930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2D54D00E-1FCF-C34E-8841-A305828DE5E4}" type="datetime1">
              <a:rPr lang="en-US" smtClean="0"/>
              <a:t>11/8/2018</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3827658-01A0-44A8-AFEE-F2BFBBA0C7A6}" type="slidenum">
              <a:rPr lang="tr-TR" smtClean="0"/>
              <a:t>‹#›</a:t>
            </a:fld>
            <a:endParaRPr lang="tr-TR"/>
          </a:p>
        </p:txBody>
      </p:sp>
    </p:spTree>
    <p:extLst>
      <p:ext uri="{BB962C8B-B14F-4D97-AF65-F5344CB8AC3E}">
        <p14:creationId xmlns:p14="http://schemas.microsoft.com/office/powerpoint/2010/main" val="126805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1ED1C049-5BD0-6543-A1A9-BD897C02C675}" type="datetime1">
              <a:rPr lang="en-US" smtClean="0"/>
              <a:t>11/8/2018</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3827658-01A0-44A8-AFEE-F2BFBBA0C7A6}" type="slidenum">
              <a:rPr lang="tr-TR" smtClean="0"/>
              <a:t>‹#›</a:t>
            </a:fld>
            <a:endParaRPr lang="tr-TR"/>
          </a:p>
        </p:txBody>
      </p:sp>
    </p:spTree>
    <p:extLst>
      <p:ext uri="{BB962C8B-B14F-4D97-AF65-F5344CB8AC3E}">
        <p14:creationId xmlns:p14="http://schemas.microsoft.com/office/powerpoint/2010/main" val="1869974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D80EC417-87C2-C64D-9D49-B2FE6E3134BC}" type="datetime1">
              <a:rPr lang="en-US" smtClean="0"/>
              <a:t>11/8/2018</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13827658-01A0-44A8-AFEE-F2BFBBA0C7A6}" type="slidenum">
              <a:rPr lang="tr-TR" smtClean="0"/>
              <a:t>‹#›</a:t>
            </a:fld>
            <a:endParaRPr lang="tr-TR"/>
          </a:p>
        </p:txBody>
      </p:sp>
    </p:spTree>
    <p:extLst>
      <p:ext uri="{BB962C8B-B14F-4D97-AF65-F5344CB8AC3E}">
        <p14:creationId xmlns:p14="http://schemas.microsoft.com/office/powerpoint/2010/main" val="3225852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B4D2C8A8-DABF-3B42-81AA-987BF99DFB4D}" type="datetime1">
              <a:rPr lang="en-US" smtClean="0"/>
              <a:t>11/8/2018</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13827658-01A0-44A8-AFEE-F2BFBBA0C7A6}" type="slidenum">
              <a:rPr lang="tr-TR" smtClean="0"/>
              <a:t>‹#›</a:t>
            </a:fld>
            <a:endParaRPr lang="tr-TR"/>
          </a:p>
        </p:txBody>
      </p:sp>
    </p:spTree>
    <p:extLst>
      <p:ext uri="{BB962C8B-B14F-4D97-AF65-F5344CB8AC3E}">
        <p14:creationId xmlns:p14="http://schemas.microsoft.com/office/powerpoint/2010/main" val="2025623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3F2BE939-9D2C-1A4D-861E-F2C48F36D577}" type="datetime1">
              <a:rPr lang="en-US" smtClean="0"/>
              <a:t>11/8/2018</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13827658-01A0-44A8-AFEE-F2BFBBA0C7A6}" type="slidenum">
              <a:rPr lang="tr-TR" smtClean="0"/>
              <a:t>‹#›</a:t>
            </a:fld>
            <a:endParaRPr lang="tr-TR"/>
          </a:p>
        </p:txBody>
      </p:sp>
    </p:spTree>
    <p:extLst>
      <p:ext uri="{BB962C8B-B14F-4D97-AF65-F5344CB8AC3E}">
        <p14:creationId xmlns:p14="http://schemas.microsoft.com/office/powerpoint/2010/main" val="1721009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78D44664-0C6D-5149-9DD1-B5CEEC2F4505}" type="datetime1">
              <a:rPr lang="en-US" smtClean="0"/>
              <a:t>11/8/2018</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13827658-01A0-44A8-AFEE-F2BFBBA0C7A6}" type="slidenum">
              <a:rPr lang="tr-TR" smtClean="0"/>
              <a:t>‹#›</a:t>
            </a:fld>
            <a:endParaRPr lang="tr-TR"/>
          </a:p>
        </p:txBody>
      </p:sp>
    </p:spTree>
    <p:extLst>
      <p:ext uri="{BB962C8B-B14F-4D97-AF65-F5344CB8AC3E}">
        <p14:creationId xmlns:p14="http://schemas.microsoft.com/office/powerpoint/2010/main" val="3962213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D3E1A9B4-DDE6-B942-95D7-5D09D6F25D06}" type="datetime1">
              <a:rPr lang="en-US" smtClean="0"/>
              <a:t>11/8/2018</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13827658-01A0-44A8-AFEE-F2BFBBA0C7A6}" type="slidenum">
              <a:rPr lang="tr-TR" smtClean="0"/>
              <a:t>‹#›</a:t>
            </a:fld>
            <a:endParaRPr lang="tr-TR"/>
          </a:p>
        </p:txBody>
      </p:sp>
    </p:spTree>
    <p:extLst>
      <p:ext uri="{BB962C8B-B14F-4D97-AF65-F5344CB8AC3E}">
        <p14:creationId xmlns:p14="http://schemas.microsoft.com/office/powerpoint/2010/main" val="363182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950A8648-8826-EC47-A280-0F23803A1149}" type="datetime1">
              <a:rPr lang="en-US" smtClean="0"/>
              <a:t>11/8/2018</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13827658-01A0-44A8-AFEE-F2BFBBA0C7A6}" type="slidenum">
              <a:rPr lang="tr-TR" smtClean="0"/>
              <a:t>‹#›</a:t>
            </a:fld>
            <a:endParaRPr lang="tr-TR"/>
          </a:p>
        </p:txBody>
      </p:sp>
    </p:spTree>
    <p:extLst>
      <p:ext uri="{BB962C8B-B14F-4D97-AF65-F5344CB8AC3E}">
        <p14:creationId xmlns:p14="http://schemas.microsoft.com/office/powerpoint/2010/main" val="1987483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9050DC-26B1-DD49-B8AB-A9C91379065F}" type="datetime1">
              <a:rPr lang="en-US" smtClean="0"/>
              <a:t>11/8/2018</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27658-01A0-44A8-AFEE-F2BFBBA0C7A6}" type="slidenum">
              <a:rPr lang="tr-TR" smtClean="0"/>
              <a:t>‹#›</a:t>
            </a:fld>
            <a:endParaRPr lang="tr-TR"/>
          </a:p>
        </p:txBody>
      </p:sp>
    </p:spTree>
    <p:extLst>
      <p:ext uri="{BB962C8B-B14F-4D97-AF65-F5344CB8AC3E}">
        <p14:creationId xmlns:p14="http://schemas.microsoft.com/office/powerpoint/2010/main" val="250236703"/>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www.tubitak.gov.tr/sites/default/files/tovag_1001_proje_ornegi.pdf" TargetMode="External"/><Relationship Id="rId3" Type="http://schemas.openxmlformats.org/officeDocument/2006/relationships/hyperlink" Target="http://www.tubitak.gov.tr/sites/default/files/mfag_1001_proje_ornegi.pdf" TargetMode="External"/><Relationship Id="rId7" Type="http://schemas.openxmlformats.org/officeDocument/2006/relationships/hyperlink" Target="http://www.tubitak.gov.tr/sites/default/files/1001_proje_ornegi_caydag.pdf" TargetMode="External"/><Relationship Id="rId12" Type="http://schemas.openxmlformats.org/officeDocument/2006/relationships/image" Target="../media/image1.png"/><Relationship Id="rId2" Type="http://schemas.openxmlformats.org/officeDocument/2006/relationships/hyperlink" Target="http://www.tubitak.gov.tr/sites/default/files/kbag_1001_proje_ornegi.pdf" TargetMode="External"/><Relationship Id="rId1" Type="http://schemas.openxmlformats.org/officeDocument/2006/relationships/slideLayout" Target="../slideLayouts/slideLayout2.xml"/><Relationship Id="rId6" Type="http://schemas.openxmlformats.org/officeDocument/2006/relationships/hyperlink" Target="http://www.tubitak.gov.tr/sites/default/files/mag_1001_proje_ornegi.pdf" TargetMode="External"/><Relationship Id="rId11" Type="http://schemas.openxmlformats.org/officeDocument/2006/relationships/hyperlink" Target="http://www.tubitak.gov.tr/sites/default/files/1001_ek2_butce_ve_gerekcesi_ornek.pdf" TargetMode="External"/><Relationship Id="rId5" Type="http://schemas.openxmlformats.org/officeDocument/2006/relationships/hyperlink" Target="http://www.tubitak.gov.tr/sites/default/files/eeeag_1001_proje_ornegi.pdf" TargetMode="External"/><Relationship Id="rId10" Type="http://schemas.openxmlformats.org/officeDocument/2006/relationships/hyperlink" Target="http://www.tubitak.gov.tr/sites/default/files/1001_ek1_kaynaklar_ornek.pdf" TargetMode="External"/><Relationship Id="rId4" Type="http://schemas.openxmlformats.org/officeDocument/2006/relationships/hyperlink" Target="http://www.tubitak.gov.tr/sites/default/files/sbag_1001_proje_ornegi.pdf" TargetMode="External"/><Relationship Id="rId9" Type="http://schemas.openxmlformats.org/officeDocument/2006/relationships/hyperlink" Target="http://www.tubitak.gov.tr/sites/default/files/sobag_1001_proje_ornegi.pdf"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rdeb-pbs.tubitak.gov.tr/"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tubitak.gov.tr/tubitak_content_files/TEYDEB/1505/basvuru/1505_Isbirligi_Sozlesme_Ornegi.doc"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eteydeb.tubitak.gov.tr/"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www.kudaka.org.tr/sayfa-kudaka-yonetmelikler"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dap.gov.tr/"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erzurumdayatirim.kudaka.org.tr/wp-content/uploads/2016/02/Cazibe_Merkezlerini_Destekleme_Programi_Proje_Konulari.png"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erzurumdayatirim.kudaka.org.tr/dokumanlar/Fizibilite_Raporu_Formati.docx"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cost.eu"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www.h2020.org.tr/"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ec.europa.eu/research/horizon202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www.tubitak.gov.tr/tr/destekler/akademik/ulusal-destek-programlari/icerik-1011-uluslararasi-bilimsel-arastirma-projelerine-katilma-programi-ubap" TargetMode="External"/><Relationship Id="rId13" Type="http://schemas.openxmlformats.org/officeDocument/2006/relationships/image" Target="../media/image1.png"/><Relationship Id="rId3" Type="http://schemas.openxmlformats.org/officeDocument/2006/relationships/hyperlink" Target="http://www.tubitak.gov.tr/tr/destekler/akademik/ulusal-destek-programlari/icerik-1001-bilimsel-ve-teknolojik-arastirma-projelerini-destekleme-pr" TargetMode="External"/><Relationship Id="rId7" Type="http://schemas.openxmlformats.org/officeDocument/2006/relationships/hyperlink" Target="http://www.tubitak.gov.tr/tr/destekler/akademik/ulusal-destek-programlari/icerik-1007-kamu-kurumlari-arastirma-ve-gelistirme-projelerini-dp" TargetMode="External"/><Relationship Id="rId12" Type="http://schemas.openxmlformats.org/officeDocument/2006/relationships/hyperlink" Target="http://www.tubitak.gov.tr/tr/destekler/akademik/ulusal-destek-programlari/icerik-3501-kariyer-gelistirme-programi" TargetMode="External"/><Relationship Id="rId2" Type="http://schemas.openxmlformats.org/officeDocument/2006/relationships/hyperlink" Target="http://www.tubitak.gov.tr/tr/destekler/akademik/ulusal-destek-programlari/icerik-1000-universitelerin-arastirma-ve-gelistirme-potansiyelinin-artirilmasina-yonelik-destek-programi" TargetMode="External"/><Relationship Id="rId1" Type="http://schemas.openxmlformats.org/officeDocument/2006/relationships/slideLayout" Target="../slideLayouts/slideLayout2.xml"/><Relationship Id="rId6" Type="http://schemas.openxmlformats.org/officeDocument/2006/relationships/hyperlink" Target="http://www.tubitak.gov.tr/tr/destekler/akademik/ulusal-destek-programlari/icerik-1005-ulusal-yeni-fikirler-ve-urunler-arastirma-destek-programi" TargetMode="External"/><Relationship Id="rId11" Type="http://schemas.openxmlformats.org/officeDocument/2006/relationships/hyperlink" Target="http://www.tubitak.gov.tr/tr/destekler/akademik/ulusal-destek-programlari/icerik-1513-teknoloji-transfer-ofisleri-destekleme-programi" TargetMode="External"/><Relationship Id="rId5" Type="http://schemas.openxmlformats.org/officeDocument/2006/relationships/hyperlink" Target="http://www.tubitak.gov.tr/tr/destekler/akademik/ulusal-destek-programlari/icerik-1003-oncelikli-alanlar-ar-ge-projeleri-destekleme-programi" TargetMode="External"/><Relationship Id="rId10" Type="http://schemas.openxmlformats.org/officeDocument/2006/relationships/hyperlink" Target="http://www.tubitak.gov.tr/tr/destekler/akademik/ulusal-destek-programlari/icerik-1010-evrensel-arastirmaci-evrena-programi-0" TargetMode="External"/><Relationship Id="rId4" Type="http://schemas.openxmlformats.org/officeDocument/2006/relationships/hyperlink" Target="http://www.tubitak.gov.tr/tr/destekler/akademik/ulusal-destek-programlari/icerik-1002-hizli-destek-programi" TargetMode="External"/><Relationship Id="rId9" Type="http://schemas.openxmlformats.org/officeDocument/2006/relationships/hyperlink" Target="http://www.tubitak.gov.tr/tr/destekler/akademik/ulusal-destek-programlari/icerik-1505-universite-sanayi-isbirligi-destek-programi"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eacea.ec.europa.eu/erasmus-plus_en"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eacea.ec.europa.eu/erasmus-plus/funding_en"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www.ua.gov.tr/" TargetMode="Externa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arbis.tubitak.gov.tr/"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506436" y="182880"/>
            <a:ext cx="11479237" cy="6386732"/>
          </a:xfrm>
        </p:spPr>
        <p:txBody>
          <a:bodyPr>
            <a:normAutofit fontScale="92500" lnSpcReduction="10000"/>
          </a:bodyPr>
          <a:lstStyle/>
          <a:p>
            <a:pPr marL="0" indent="0" algn="ctr">
              <a:buNone/>
            </a:pPr>
            <a:endParaRPr lang="tr-TR" sz="4000" b="1" spc="300" dirty="0" smtClean="0">
              <a:solidFill>
                <a:srgbClr val="002060"/>
              </a:solidFill>
            </a:endParaRPr>
          </a:p>
          <a:p>
            <a:pPr marL="0" indent="0" algn="ctr">
              <a:buNone/>
            </a:pPr>
            <a:r>
              <a:rPr lang="tr-TR" sz="4000" b="1" spc="300" dirty="0" smtClean="0">
                <a:solidFill>
                  <a:srgbClr val="002060"/>
                </a:solidFill>
              </a:rPr>
              <a:t>ATATÜRK ÜNİVERSİTESİ </a:t>
            </a:r>
            <a:r>
              <a:rPr lang="tr-TR" b="1" dirty="0" smtClean="0">
                <a:solidFill>
                  <a:srgbClr val="002060"/>
                </a:solidFill>
              </a:rPr>
              <a:t/>
            </a:r>
            <a:br>
              <a:rPr lang="tr-TR" b="1" dirty="0" smtClean="0">
                <a:solidFill>
                  <a:srgbClr val="002060"/>
                </a:solidFill>
              </a:rPr>
            </a:br>
            <a:r>
              <a:rPr lang="tr-TR" sz="800" b="1" dirty="0" smtClean="0">
                <a:solidFill>
                  <a:srgbClr val="002060"/>
                </a:solidFill>
              </a:rPr>
              <a:t/>
            </a:r>
            <a:br>
              <a:rPr lang="tr-TR" sz="800" b="1" dirty="0" smtClean="0">
                <a:solidFill>
                  <a:srgbClr val="002060"/>
                </a:solidFill>
              </a:rPr>
            </a:br>
            <a:r>
              <a:rPr lang="tr-TR" b="1" dirty="0" smtClean="0">
                <a:solidFill>
                  <a:srgbClr val="002060"/>
                </a:solidFill>
              </a:rPr>
              <a:t>Proje </a:t>
            </a:r>
            <a:r>
              <a:rPr lang="tr-TR" b="1" dirty="0">
                <a:solidFill>
                  <a:srgbClr val="002060"/>
                </a:solidFill>
              </a:rPr>
              <a:t>Geliştirme ve Koordinasyon </a:t>
            </a:r>
            <a:r>
              <a:rPr lang="tr-TR" b="1" dirty="0" smtClean="0">
                <a:solidFill>
                  <a:srgbClr val="002060"/>
                </a:solidFill>
              </a:rPr>
              <a:t>Ofisi</a:t>
            </a:r>
          </a:p>
          <a:p>
            <a:pPr marL="0" indent="0" algn="ctr">
              <a:buNone/>
            </a:pPr>
            <a:endParaRPr lang="tr-TR" b="1" dirty="0" smtClean="0">
              <a:solidFill>
                <a:srgbClr val="002060"/>
              </a:solidFill>
            </a:endParaRPr>
          </a:p>
          <a:p>
            <a:pPr marL="0" indent="0" algn="ctr">
              <a:buNone/>
            </a:pPr>
            <a:r>
              <a:rPr lang="tr-TR" b="1" dirty="0" smtClean="0">
                <a:solidFill>
                  <a:srgbClr val="002060"/>
                </a:solidFill>
              </a:rPr>
              <a:t>FON KAYNAKLARI TANITIMI</a:t>
            </a:r>
          </a:p>
          <a:p>
            <a:pPr marL="0" indent="0" algn="ctr">
              <a:buNone/>
            </a:pPr>
            <a:endParaRPr lang="tr-TR" b="1" dirty="0">
              <a:solidFill>
                <a:srgbClr val="002060"/>
              </a:solidFill>
            </a:endParaRPr>
          </a:p>
          <a:p>
            <a:pPr marL="0" indent="0" algn="ctr">
              <a:buNone/>
            </a:pPr>
            <a:r>
              <a:rPr lang="tr-TR" b="1" dirty="0" smtClean="0">
                <a:solidFill>
                  <a:srgbClr val="002060"/>
                </a:solidFill>
              </a:rPr>
              <a:t>BAP, TÜBİTAK (ARDEB-TEYDEB), KUDAKA, DAP, CAZİBE </a:t>
            </a:r>
            <a:r>
              <a:rPr lang="tr-TR" b="1" dirty="0">
                <a:solidFill>
                  <a:srgbClr val="002060"/>
                </a:solidFill>
              </a:rPr>
              <a:t>MERKEZLERİ, COST, HORİZON 2020</a:t>
            </a:r>
            <a:r>
              <a:rPr lang="tr-TR" b="1" dirty="0" smtClean="0">
                <a:solidFill>
                  <a:srgbClr val="002060"/>
                </a:solidFill>
              </a:rPr>
              <a:t>, IPA, ERASMUS+ </a:t>
            </a:r>
          </a:p>
          <a:p>
            <a:pPr marL="0" indent="0" algn="ctr">
              <a:buNone/>
            </a:pPr>
            <a:r>
              <a:rPr lang="tr-TR" b="1" dirty="0" smtClean="0">
                <a:solidFill>
                  <a:srgbClr val="002060"/>
                </a:solidFill>
              </a:rPr>
              <a:t>KAPSAMINDAKİ HİBE PROGRAMLARI</a:t>
            </a:r>
          </a:p>
          <a:p>
            <a:pPr marL="0" indent="0" algn="ctr">
              <a:buNone/>
            </a:pPr>
            <a:endParaRPr lang="tr-TR" b="1" dirty="0">
              <a:solidFill>
                <a:srgbClr val="002060"/>
              </a:solidFill>
            </a:endParaRPr>
          </a:p>
          <a:p>
            <a:pPr marL="0" indent="0" algn="ctr">
              <a:buNone/>
            </a:pPr>
            <a:r>
              <a:rPr lang="tr-TR" b="1" dirty="0" smtClean="0">
                <a:solidFill>
                  <a:srgbClr val="002060"/>
                </a:solidFill>
              </a:rPr>
              <a:t>Doç. Dr. G</a:t>
            </a:r>
            <a:r>
              <a:rPr lang="tr-TR" b="1" dirty="0">
                <a:solidFill>
                  <a:srgbClr val="002060"/>
                </a:solidFill>
              </a:rPr>
              <a:t>ülşe</a:t>
            </a:r>
            <a:r>
              <a:rPr lang="tr-TR" b="1" dirty="0" smtClean="0">
                <a:solidFill>
                  <a:srgbClr val="002060"/>
                </a:solidFill>
              </a:rPr>
              <a:t>n TOZSİN</a:t>
            </a:r>
          </a:p>
          <a:p>
            <a:pPr marL="0" indent="0" algn="ctr">
              <a:buNone/>
            </a:pPr>
            <a:r>
              <a:rPr lang="tr-TR" b="1" dirty="0" smtClean="0">
                <a:solidFill>
                  <a:srgbClr val="002060"/>
                </a:solidFill>
              </a:rPr>
              <a:t>Doç. Dr. Aslıhan ESRİNGÜ</a:t>
            </a:r>
            <a:endParaRPr lang="tr-TR" dirty="0" smtClean="0"/>
          </a:p>
          <a:p>
            <a:pPr marL="0" indent="0" algn="ctr">
              <a:buNone/>
            </a:pPr>
            <a:endParaRPr lang="tr-TR" b="1" dirty="0" smtClean="0">
              <a:solidFill>
                <a:srgbClr val="002060"/>
              </a:solidFill>
            </a:endParaRPr>
          </a:p>
          <a:p>
            <a:pPr marL="0" indent="0" algn="ctr">
              <a:buNone/>
            </a:pPr>
            <a:r>
              <a:rPr lang="tr-TR" b="1" dirty="0" smtClean="0">
                <a:solidFill>
                  <a:srgbClr val="002060"/>
                </a:solidFill>
              </a:rPr>
              <a:t>Ekim, 2018</a:t>
            </a:r>
            <a:endParaRPr lang="tr-TR" b="1" dirty="0">
              <a:solidFill>
                <a:srgbClr val="002060"/>
              </a:solidFill>
            </a:endParaRPr>
          </a:p>
        </p:txBody>
      </p:sp>
      <p:sp>
        <p:nvSpPr>
          <p:cNvPr id="2" name="Slide Number Placeholder 1"/>
          <p:cNvSpPr>
            <a:spLocks noGrp="1"/>
          </p:cNvSpPr>
          <p:nvPr>
            <p:ph type="sldNum" sz="quarter" idx="12"/>
          </p:nvPr>
        </p:nvSpPr>
        <p:spPr/>
        <p:txBody>
          <a:bodyPr/>
          <a:lstStyle/>
          <a:p>
            <a:fld id="{13827658-01A0-44A8-AFEE-F2BFBBA0C7A6}" type="slidenum">
              <a:rPr lang="tr-TR" smtClean="0"/>
              <a:t>1</a:t>
            </a:fld>
            <a:endParaRPr lang="tr-TR"/>
          </a:p>
        </p:txBody>
      </p:sp>
      <p:pic>
        <p:nvPicPr>
          <p:cNvPr id="4" name="Resim 3"/>
          <p:cNvPicPr>
            <a:picLocks noChangeAspect="1"/>
          </p:cNvPicPr>
          <p:nvPr/>
        </p:nvPicPr>
        <p:blipFill>
          <a:blip r:embed="rId2"/>
          <a:stretch>
            <a:fillRect/>
          </a:stretch>
        </p:blipFill>
        <p:spPr>
          <a:xfrm>
            <a:off x="10332719" y="143323"/>
            <a:ext cx="1741011" cy="1548568"/>
          </a:xfrm>
          <a:prstGeom prst="rect">
            <a:avLst/>
          </a:prstGeom>
        </p:spPr>
      </p:pic>
      <p:pic>
        <p:nvPicPr>
          <p:cNvPr id="1026" name="Picture 2" descr="https://atauni.edu.tr/images/logo/header-logo-m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667" y="-386906"/>
            <a:ext cx="3018977" cy="2301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0462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5" y="332509"/>
            <a:ext cx="9667701" cy="1358179"/>
          </a:xfrm>
        </p:spPr>
        <p:txBody>
          <a:bodyPr>
            <a:noAutofit/>
          </a:bodyPr>
          <a:lstStyle/>
          <a:p>
            <a:pPr algn="ctr"/>
            <a:r>
              <a:rPr lang="tr-TR" b="1" dirty="0">
                <a:latin typeface="Times New Roman" panose="02020603050405020304" pitchFamily="18" charset="0"/>
                <a:cs typeface="Times New Roman" panose="02020603050405020304" pitchFamily="18" charset="0"/>
              </a:rPr>
              <a:t>1001 - Bilimsel ve Teknolojik Araştırma Projelerini Destekleme </a:t>
            </a:r>
            <a:r>
              <a:rPr lang="tr-TR" b="1" dirty="0" smtClean="0">
                <a:latin typeface="Times New Roman" panose="02020603050405020304" pitchFamily="18" charset="0"/>
                <a:cs typeface="Times New Roman" panose="02020603050405020304" pitchFamily="18" charset="0"/>
              </a:rPr>
              <a:t>Programı</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0" y="1825623"/>
            <a:ext cx="11970327" cy="5157067"/>
          </a:xfrm>
        </p:spPr>
        <p:txBody>
          <a:bodyPr>
            <a:normAutofit/>
          </a:bodyPr>
          <a:lstStyle/>
          <a:p>
            <a:pPr marL="0" indent="0" fontAlgn="base">
              <a:buNone/>
            </a:pPr>
            <a:endParaRPr lang="tr-TR" sz="2400" b="1" dirty="0" smtClean="0"/>
          </a:p>
          <a:p>
            <a:pPr marL="0" indent="0" fontAlgn="base">
              <a:buNone/>
            </a:pPr>
            <a:r>
              <a:rPr lang="tr-TR" sz="2400" b="1" dirty="0" err="1" smtClean="0">
                <a:latin typeface="Times New Roman" panose="02020603050405020304" pitchFamily="18" charset="0"/>
                <a:cs typeface="Times New Roman" panose="02020603050405020304" pitchFamily="18" charset="0"/>
              </a:rPr>
              <a:t>Bursiyer</a:t>
            </a:r>
            <a:endParaRPr lang="tr-TR" sz="2400" dirty="0">
              <a:latin typeface="Times New Roman" panose="02020603050405020304" pitchFamily="18" charset="0"/>
              <a:cs typeface="Times New Roman" panose="02020603050405020304" pitchFamily="18" charset="0"/>
            </a:endParaRPr>
          </a:p>
          <a:p>
            <a:pPr marL="0" indent="0" algn="just" fontAlgn="base">
              <a:buNone/>
            </a:pPr>
            <a:endParaRPr lang="tr-TR" sz="2400" dirty="0" smtClean="0">
              <a:latin typeface="Times New Roman" panose="02020603050405020304" pitchFamily="18" charset="0"/>
              <a:cs typeface="Times New Roman" panose="02020603050405020304" pitchFamily="18" charset="0"/>
            </a:endParaRPr>
          </a:p>
          <a:p>
            <a:pPr marL="0" indent="0" algn="just" fontAlgn="base">
              <a:buNone/>
            </a:pPr>
            <a:r>
              <a:rPr lang="tr-TR" sz="2400" u="sng" dirty="0" smtClean="0">
                <a:latin typeface="Times New Roman" panose="02020603050405020304" pitchFamily="18" charset="0"/>
                <a:cs typeface="Times New Roman" panose="02020603050405020304" pitchFamily="18" charset="0"/>
              </a:rPr>
              <a:t>Türkiye’deki </a:t>
            </a:r>
            <a:r>
              <a:rPr lang="tr-TR" sz="2400" u="sng" dirty="0">
                <a:latin typeface="Times New Roman" panose="02020603050405020304" pitchFamily="18" charset="0"/>
                <a:cs typeface="Times New Roman" panose="02020603050405020304" pitchFamily="18" charset="0"/>
              </a:rPr>
              <a:t>yüksek öğretim </a:t>
            </a:r>
            <a:r>
              <a:rPr lang="tr-TR" sz="2400" u="sng" dirty="0" smtClean="0">
                <a:latin typeface="Times New Roman" panose="02020603050405020304" pitchFamily="18" charset="0"/>
                <a:cs typeface="Times New Roman" panose="02020603050405020304" pitchFamily="18" charset="0"/>
              </a:rPr>
              <a:t>kurumlarındaki </a:t>
            </a:r>
          </a:p>
          <a:p>
            <a:pPr lvl="1" algn="just" fontAlgn="base">
              <a:buFont typeface="Wingdings" panose="05000000000000000000" pitchFamily="2" charset="2"/>
              <a:buChar char="ü"/>
            </a:pPr>
            <a:r>
              <a:rPr lang="tr-TR" sz="2000" dirty="0" smtClean="0">
                <a:latin typeface="Times New Roman" panose="02020603050405020304" pitchFamily="18" charset="0"/>
                <a:cs typeface="Times New Roman" panose="02020603050405020304" pitchFamily="18" charset="0"/>
              </a:rPr>
              <a:t>lisans öğrencileri, </a:t>
            </a:r>
          </a:p>
          <a:p>
            <a:pPr lvl="1" algn="just" fontAlgn="base">
              <a:buFont typeface="Wingdings" panose="05000000000000000000" pitchFamily="2" charset="2"/>
              <a:buChar char="ü"/>
            </a:pPr>
            <a:r>
              <a:rPr lang="tr-TR" sz="2000" dirty="0" smtClean="0">
                <a:latin typeface="Times New Roman" panose="02020603050405020304" pitchFamily="18" charset="0"/>
                <a:cs typeface="Times New Roman" panose="02020603050405020304" pitchFamily="18" charset="0"/>
              </a:rPr>
              <a:t>lisansüstü </a:t>
            </a:r>
            <a:r>
              <a:rPr lang="tr-TR" sz="2000" dirty="0">
                <a:latin typeface="Times New Roman" panose="02020603050405020304" pitchFamily="18" charset="0"/>
                <a:cs typeface="Times New Roman" panose="02020603050405020304" pitchFamily="18" charset="0"/>
              </a:rPr>
              <a:t>(Yüksek Lisans ve Doktora) eğitimlerine devam </a:t>
            </a:r>
            <a:r>
              <a:rPr lang="tr-TR" sz="2000" dirty="0" smtClean="0">
                <a:latin typeface="Times New Roman" panose="02020603050405020304" pitchFamily="18" charset="0"/>
                <a:cs typeface="Times New Roman" panose="02020603050405020304" pitchFamily="18" charset="0"/>
              </a:rPr>
              <a:t>eden öğrenciler, </a:t>
            </a:r>
          </a:p>
          <a:p>
            <a:pPr lvl="1" algn="just" fontAlgn="base">
              <a:buFont typeface="Wingdings" panose="05000000000000000000" pitchFamily="2" charset="2"/>
              <a:buChar char="ü"/>
            </a:pPr>
            <a:r>
              <a:rPr lang="tr-TR" sz="2000" dirty="0" smtClean="0">
                <a:latin typeface="Times New Roman" panose="02020603050405020304" pitchFamily="18" charset="0"/>
                <a:cs typeface="Times New Roman" panose="02020603050405020304" pitchFamily="18" charset="0"/>
              </a:rPr>
              <a:t>öğrenci </a:t>
            </a:r>
            <a:r>
              <a:rPr lang="tr-TR" sz="2000" dirty="0">
                <a:latin typeface="Times New Roman" panose="02020603050405020304" pitchFamily="18" charset="0"/>
                <a:cs typeface="Times New Roman" panose="02020603050405020304" pitchFamily="18" charset="0"/>
              </a:rPr>
              <a:t>statüsündeki </a:t>
            </a:r>
            <a:r>
              <a:rPr lang="tr-TR" sz="2000" dirty="0" smtClean="0">
                <a:latin typeface="Times New Roman" panose="02020603050405020304" pitchFamily="18" charset="0"/>
                <a:cs typeface="Times New Roman" panose="02020603050405020304" pitchFamily="18" charset="0"/>
              </a:rPr>
              <a:t>Araştırma Görevlileri</a:t>
            </a:r>
          </a:p>
          <a:p>
            <a:pPr lvl="1" algn="just" fontAlgn="base">
              <a:buFont typeface="Wingdings" panose="05000000000000000000" pitchFamily="2" charset="2"/>
              <a:buChar char="ü"/>
            </a:pPr>
            <a:r>
              <a:rPr lang="tr-TR" sz="2000" dirty="0" smtClean="0">
                <a:latin typeface="Times New Roman" panose="02020603050405020304" pitchFamily="18" charset="0"/>
                <a:cs typeface="Times New Roman" panose="02020603050405020304" pitchFamily="18" charset="0"/>
              </a:rPr>
              <a:t>doktora </a:t>
            </a:r>
            <a:r>
              <a:rPr lang="tr-TR" sz="2000" dirty="0">
                <a:latin typeface="Times New Roman" panose="02020603050405020304" pitchFamily="18" charset="0"/>
                <a:cs typeface="Times New Roman" panose="02020603050405020304" pitchFamily="18" charset="0"/>
              </a:rPr>
              <a:t>sonrası araştırmacılar </a:t>
            </a:r>
            <a:endParaRPr lang="tr-TR" sz="2000" dirty="0" smtClean="0">
              <a:latin typeface="Times New Roman" panose="02020603050405020304" pitchFamily="18" charset="0"/>
              <a:cs typeface="Times New Roman" panose="02020603050405020304" pitchFamily="18" charset="0"/>
            </a:endParaRPr>
          </a:p>
          <a:p>
            <a:pPr marL="0" lvl="1" indent="0" algn="just" fontAlgn="base">
              <a:spcBef>
                <a:spcPts val="1000"/>
              </a:spcBef>
              <a:buNone/>
            </a:pPr>
            <a:r>
              <a:rPr lang="tr-TR" sz="2000" dirty="0" err="1">
                <a:latin typeface="Times New Roman" panose="02020603050405020304" pitchFamily="18" charset="0"/>
                <a:cs typeface="Times New Roman" panose="02020603050405020304" pitchFamily="18" charset="0"/>
              </a:rPr>
              <a:t>bursiyer</a:t>
            </a:r>
            <a:r>
              <a:rPr lang="tr-TR" sz="2000" dirty="0">
                <a:latin typeface="Times New Roman" panose="02020603050405020304" pitchFamily="18" charset="0"/>
                <a:cs typeface="Times New Roman" panose="02020603050405020304" pitchFamily="18" charset="0"/>
              </a:rPr>
              <a:t> olarak proje ekibinde yer alabilirler.</a:t>
            </a:r>
          </a:p>
          <a:p>
            <a:pPr marL="0" indent="0" algn="just" fontAlgn="base">
              <a:buNone/>
            </a:pPr>
            <a:endParaRPr lang="tr-TR" sz="2400" dirty="0" smtClean="0">
              <a:latin typeface="Times New Roman" panose="02020603050405020304" pitchFamily="18" charset="0"/>
              <a:cs typeface="Times New Roman" panose="02020603050405020304" pitchFamily="18" charset="0"/>
            </a:endParaRPr>
          </a:p>
          <a:p>
            <a:pPr marL="0" indent="0" algn="just" fontAlgn="base">
              <a:buNone/>
            </a:pPr>
            <a:r>
              <a:rPr lang="tr-TR" sz="2400" dirty="0" smtClean="0">
                <a:latin typeface="Times New Roman" panose="02020603050405020304" pitchFamily="18" charset="0"/>
                <a:cs typeface="Times New Roman" panose="02020603050405020304" pitchFamily="18" charset="0"/>
              </a:rPr>
              <a:t>TÜBİTAK’ın </a:t>
            </a:r>
            <a:r>
              <a:rPr lang="tr-TR" sz="2400" dirty="0">
                <a:latin typeface="Times New Roman" panose="02020603050405020304" pitchFamily="18" charset="0"/>
                <a:cs typeface="Times New Roman" panose="02020603050405020304" pitchFamily="18" charset="0"/>
              </a:rPr>
              <a:t>desteklediği herhangi bir projeden burs alanlar ise, </a:t>
            </a:r>
            <a:r>
              <a:rPr lang="tr-TR" sz="2400" b="1" dirty="0">
                <a:latin typeface="Times New Roman" panose="02020603050405020304" pitchFamily="18" charset="0"/>
                <a:cs typeface="Times New Roman" panose="02020603050405020304" pitchFamily="18" charset="0"/>
              </a:rPr>
              <a:t>ikinci bir projede </a:t>
            </a:r>
            <a:r>
              <a:rPr lang="tr-TR" sz="2400" b="1" dirty="0" err="1">
                <a:latin typeface="Times New Roman" panose="02020603050405020304" pitchFamily="18" charset="0"/>
                <a:cs typeface="Times New Roman" panose="02020603050405020304" pitchFamily="18" charset="0"/>
              </a:rPr>
              <a:t>bursiyer</a:t>
            </a:r>
            <a:r>
              <a:rPr lang="tr-TR" sz="2400" b="1" dirty="0">
                <a:latin typeface="Times New Roman" panose="02020603050405020304" pitchFamily="18" charset="0"/>
                <a:cs typeface="Times New Roman" panose="02020603050405020304" pitchFamily="18" charset="0"/>
              </a:rPr>
              <a:t> olarak görev alamazlar</a:t>
            </a:r>
            <a:r>
              <a:rPr lang="tr-TR" sz="2400" b="1" dirty="0" smtClean="0">
                <a:latin typeface="Times New Roman" panose="02020603050405020304" pitchFamily="18" charset="0"/>
                <a:cs typeface="Times New Roman" panose="02020603050405020304" pitchFamily="18" charset="0"/>
              </a:rPr>
              <a:t>.</a:t>
            </a:r>
          </a:p>
          <a:p>
            <a:pPr marL="0" indent="0" algn="just" fontAlgn="base">
              <a:buNone/>
            </a:pPr>
            <a:endParaRPr lang="tr-TR" sz="2400" dirty="0">
              <a:latin typeface="Times New Roman" panose="02020603050405020304" pitchFamily="18" charset="0"/>
              <a:cs typeface="Times New Roman" panose="02020603050405020304" pitchFamily="18" charset="0"/>
            </a:endParaRPr>
          </a:p>
          <a:p>
            <a:pPr marL="0" lvl="0" indent="0" algn="just" fontAlgn="base">
              <a:buNone/>
            </a:pPr>
            <a:endParaRPr lang="tr-TR" sz="2400" dirty="0">
              <a:latin typeface="Times New Roman" panose="02020603050405020304" pitchFamily="18" charset="0"/>
              <a:cs typeface="Times New Roman" panose="02020603050405020304" pitchFamily="18" charset="0"/>
            </a:endParaRPr>
          </a:p>
          <a:p>
            <a:pPr marL="0" lvl="0" indent="0" algn="just">
              <a:buNone/>
            </a:pPr>
            <a:endParaRPr lang="tr-TR" sz="2400" dirty="0" smtClean="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2393086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5" y="332509"/>
            <a:ext cx="9825643" cy="1358179"/>
          </a:xfrm>
        </p:spPr>
        <p:txBody>
          <a:bodyPr>
            <a:noAutofit/>
          </a:bodyPr>
          <a:lstStyle/>
          <a:p>
            <a:pPr algn="ctr"/>
            <a:r>
              <a:rPr lang="tr-TR" b="1" dirty="0">
                <a:latin typeface="Times New Roman" panose="02020603050405020304" pitchFamily="18" charset="0"/>
                <a:cs typeface="Times New Roman" panose="02020603050405020304" pitchFamily="18" charset="0"/>
              </a:rPr>
              <a:t>1001 - Bilimsel ve Teknolojik Araştırma Projelerini Destekleme </a:t>
            </a:r>
            <a:r>
              <a:rPr lang="tr-TR" b="1" dirty="0" smtClean="0">
                <a:latin typeface="Times New Roman" panose="02020603050405020304" pitchFamily="18" charset="0"/>
                <a:cs typeface="Times New Roman" panose="02020603050405020304" pitchFamily="18" charset="0"/>
              </a:rPr>
              <a:t>Programı</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0" y="1825623"/>
            <a:ext cx="11970327" cy="5157067"/>
          </a:xfrm>
        </p:spPr>
        <p:txBody>
          <a:bodyPr>
            <a:normAutofit/>
          </a:bodyPr>
          <a:lstStyle/>
          <a:p>
            <a:pPr marL="0" indent="0" algn="just" fontAlgn="base">
              <a:buNone/>
            </a:pPr>
            <a:endParaRPr lang="tr-TR" sz="1400" b="1" dirty="0"/>
          </a:p>
          <a:p>
            <a:pPr marL="0" indent="0" algn="just" fontAlgn="base">
              <a:buNone/>
            </a:pPr>
            <a:r>
              <a:rPr lang="tr-TR" sz="2400" b="1" dirty="0" err="1" smtClean="0">
                <a:latin typeface="Times New Roman" panose="02020603050405020304" pitchFamily="18" charset="0"/>
                <a:cs typeface="Times New Roman" panose="02020603050405020304" pitchFamily="18" charset="0"/>
              </a:rPr>
              <a:t>Bursiyer</a:t>
            </a:r>
            <a:endParaRPr lang="tr-TR" sz="2400" dirty="0">
              <a:latin typeface="Times New Roman" panose="02020603050405020304" pitchFamily="18" charset="0"/>
              <a:cs typeface="Times New Roman" panose="02020603050405020304" pitchFamily="18" charset="0"/>
            </a:endParaRPr>
          </a:p>
          <a:p>
            <a:pPr marL="0" indent="0" algn="just" fontAlgn="base">
              <a:buNone/>
            </a:pPr>
            <a:endParaRPr lang="tr-TR" sz="1100" u="sng" dirty="0" smtClean="0">
              <a:latin typeface="Times New Roman" panose="02020603050405020304" pitchFamily="18" charset="0"/>
              <a:cs typeface="Times New Roman" panose="02020603050405020304" pitchFamily="18" charset="0"/>
            </a:endParaRPr>
          </a:p>
          <a:p>
            <a:pPr marL="0" indent="0" algn="just" fontAlgn="base">
              <a:buNone/>
            </a:pPr>
            <a:r>
              <a:rPr lang="tr-TR" sz="2400" u="sng" dirty="0" smtClean="0">
                <a:latin typeface="Times New Roman" panose="02020603050405020304" pitchFamily="18" charset="0"/>
                <a:cs typeface="Times New Roman" panose="02020603050405020304" pitchFamily="18" charset="0"/>
              </a:rPr>
              <a:t>Lisans </a:t>
            </a:r>
            <a:r>
              <a:rPr lang="tr-TR" sz="2400" u="sng" dirty="0" err="1">
                <a:latin typeface="Times New Roman" panose="02020603050405020304" pitchFamily="18" charset="0"/>
                <a:cs typeface="Times New Roman" panose="02020603050405020304" pitchFamily="18" charset="0"/>
              </a:rPr>
              <a:t>bursiyerlerinde</a:t>
            </a:r>
            <a:r>
              <a:rPr lang="tr-TR" sz="2400" u="sng" dirty="0">
                <a:latin typeface="Times New Roman" panose="02020603050405020304" pitchFamily="18" charset="0"/>
                <a:cs typeface="Times New Roman" panose="02020603050405020304" pitchFamily="18" charset="0"/>
              </a:rPr>
              <a:t> aranan koşullar:</a:t>
            </a:r>
          </a:p>
          <a:p>
            <a:pPr lvl="0" algn="just" fontAlgn="base"/>
            <a:r>
              <a:rPr lang="tr-TR" sz="2400" dirty="0">
                <a:latin typeface="Times New Roman" panose="02020603050405020304" pitchFamily="18" charset="0"/>
                <a:cs typeface="Times New Roman" panose="02020603050405020304" pitchFamily="18" charset="0"/>
              </a:rPr>
              <a:t>Herhangi bir kurum/kuruluşta </a:t>
            </a:r>
            <a:r>
              <a:rPr lang="tr-TR" sz="2400" dirty="0" smtClean="0">
                <a:latin typeface="Times New Roman" panose="02020603050405020304" pitchFamily="18" charset="0"/>
                <a:cs typeface="Times New Roman" panose="02020603050405020304" pitchFamily="18" charset="0"/>
              </a:rPr>
              <a:t>çalışmaması,</a:t>
            </a:r>
            <a:endParaRPr lang="tr-TR" sz="2400" dirty="0">
              <a:latin typeface="Times New Roman" panose="02020603050405020304" pitchFamily="18" charset="0"/>
              <a:cs typeface="Times New Roman" panose="02020603050405020304" pitchFamily="18" charset="0"/>
            </a:endParaRPr>
          </a:p>
          <a:p>
            <a:pPr lvl="0" algn="just" fontAlgn="base"/>
            <a:r>
              <a:rPr lang="tr-TR" sz="2400" dirty="0">
                <a:latin typeface="Times New Roman" panose="02020603050405020304" pitchFamily="18" charset="0"/>
                <a:cs typeface="Times New Roman" panose="02020603050405020304" pitchFamily="18" charset="0"/>
              </a:rPr>
              <a:t>L</a:t>
            </a:r>
            <a:r>
              <a:rPr lang="tr-TR" sz="2400" dirty="0" smtClean="0">
                <a:latin typeface="Times New Roman" panose="02020603050405020304" pitchFamily="18" charset="0"/>
                <a:cs typeface="Times New Roman" panose="02020603050405020304" pitchFamily="18" charset="0"/>
              </a:rPr>
              <a:t>isans </a:t>
            </a:r>
            <a:r>
              <a:rPr lang="tr-TR" sz="2400" dirty="0">
                <a:latin typeface="Times New Roman" panose="02020603050405020304" pitchFamily="18" charset="0"/>
                <a:cs typeface="Times New Roman" panose="02020603050405020304" pitchFamily="18" charset="0"/>
              </a:rPr>
              <a:t>programında 3. sınıf ve üzeri öğrencisi </a:t>
            </a:r>
            <a:r>
              <a:rPr lang="tr-TR" sz="2400" dirty="0" smtClean="0">
                <a:latin typeface="Times New Roman" panose="02020603050405020304" pitchFamily="18" charset="0"/>
                <a:cs typeface="Times New Roman" panose="02020603050405020304" pitchFamily="18" charset="0"/>
              </a:rPr>
              <a:t>olması,</a:t>
            </a:r>
            <a:endParaRPr lang="tr-TR" sz="2400" dirty="0">
              <a:latin typeface="Times New Roman" panose="02020603050405020304" pitchFamily="18" charset="0"/>
              <a:cs typeface="Times New Roman" panose="02020603050405020304" pitchFamily="18" charset="0"/>
            </a:endParaRPr>
          </a:p>
          <a:p>
            <a:pPr lvl="0" algn="just" fontAlgn="base"/>
            <a:r>
              <a:rPr lang="tr-TR" sz="2400" dirty="0">
                <a:latin typeface="Times New Roman" panose="02020603050405020304" pitchFamily="18" charset="0"/>
                <a:cs typeface="Times New Roman" panose="02020603050405020304" pitchFamily="18" charset="0"/>
              </a:rPr>
              <a:t>G</a:t>
            </a:r>
            <a:r>
              <a:rPr lang="tr-TR" sz="2400" dirty="0" smtClean="0">
                <a:latin typeface="Times New Roman" panose="02020603050405020304" pitchFamily="18" charset="0"/>
                <a:cs typeface="Times New Roman" panose="02020603050405020304" pitchFamily="18" charset="0"/>
              </a:rPr>
              <a:t>enel </a:t>
            </a:r>
            <a:r>
              <a:rPr lang="tr-TR" sz="2400" dirty="0">
                <a:latin typeface="Times New Roman" panose="02020603050405020304" pitchFamily="18" charset="0"/>
                <a:cs typeface="Times New Roman" panose="02020603050405020304" pitchFamily="18" charset="0"/>
              </a:rPr>
              <a:t>not ortalamasının en az 4 üzerinden 2,5 veya 100 üzerinden 65 olması veya </a:t>
            </a:r>
            <a:endParaRPr lang="tr-TR" sz="2400" dirty="0" smtClean="0">
              <a:latin typeface="Times New Roman" panose="02020603050405020304" pitchFamily="18" charset="0"/>
              <a:cs typeface="Times New Roman" panose="02020603050405020304" pitchFamily="18" charset="0"/>
            </a:endParaRPr>
          </a:p>
          <a:p>
            <a:pPr marL="0" lvl="0" indent="0" algn="just" fontAlgn="base">
              <a:buNone/>
            </a:pPr>
            <a:r>
              <a:rPr lang="tr-TR" sz="2400" dirty="0">
                <a:latin typeface="Times New Roman" panose="02020603050405020304" pitchFamily="18" charset="0"/>
                <a:cs typeface="Times New Roman" panose="02020603050405020304" pitchFamily="18" charset="0"/>
              </a:rPr>
              <a:t> </a:t>
            </a:r>
            <a:r>
              <a:rPr lang="tr-TR" sz="2400" dirty="0" smtClean="0">
                <a:latin typeface="Times New Roman" panose="02020603050405020304" pitchFamily="18" charset="0"/>
                <a:cs typeface="Times New Roman" panose="02020603050405020304" pitchFamily="18" charset="0"/>
              </a:rPr>
              <a:t>  </a:t>
            </a:r>
            <a:r>
              <a:rPr lang="tr-TR" sz="2400" dirty="0">
                <a:latin typeface="Times New Roman" panose="02020603050405020304" pitchFamily="18" charset="0"/>
                <a:cs typeface="Times New Roman" panose="02020603050405020304" pitchFamily="18" charset="0"/>
              </a:rPr>
              <a:t>B</a:t>
            </a:r>
            <a:r>
              <a:rPr lang="tr-TR" sz="2400" dirty="0" smtClean="0">
                <a:latin typeface="Times New Roman" panose="02020603050405020304" pitchFamily="18" charset="0"/>
                <a:cs typeface="Times New Roman" panose="02020603050405020304" pitchFamily="18" charset="0"/>
              </a:rPr>
              <a:t>ölümünde genel </a:t>
            </a:r>
            <a:r>
              <a:rPr lang="tr-TR" sz="2400" dirty="0">
                <a:latin typeface="Times New Roman" panose="02020603050405020304" pitchFamily="18" charset="0"/>
                <a:cs typeface="Times New Roman" panose="02020603050405020304" pitchFamily="18" charset="0"/>
              </a:rPr>
              <a:t>not ortalamasında ilk %20 </a:t>
            </a:r>
            <a:r>
              <a:rPr lang="tr-TR" sz="2400" dirty="0" err="1">
                <a:latin typeface="Times New Roman" panose="02020603050405020304" pitchFamily="18" charset="0"/>
                <a:cs typeface="Times New Roman" panose="02020603050405020304" pitchFamily="18" charset="0"/>
              </a:rPr>
              <a:t>lik</a:t>
            </a:r>
            <a:r>
              <a:rPr lang="tr-TR" sz="2400" dirty="0">
                <a:latin typeface="Times New Roman" panose="02020603050405020304" pitchFamily="18" charset="0"/>
                <a:cs typeface="Times New Roman" panose="02020603050405020304" pitchFamily="18" charset="0"/>
              </a:rPr>
              <a:t> dilime girilmiş olması.</a:t>
            </a:r>
          </a:p>
          <a:p>
            <a:pPr marL="0" indent="0" algn="just" fontAlgn="base">
              <a:buNone/>
            </a:pPr>
            <a:endParaRPr lang="tr-TR" sz="2400" dirty="0" smtClean="0">
              <a:latin typeface="Times New Roman" panose="02020603050405020304" pitchFamily="18" charset="0"/>
              <a:cs typeface="Times New Roman" panose="02020603050405020304" pitchFamily="18" charset="0"/>
            </a:endParaRPr>
          </a:p>
          <a:p>
            <a:pPr marL="0" indent="0" algn="just" fontAlgn="base">
              <a:buNone/>
            </a:pPr>
            <a:r>
              <a:rPr lang="tr-TR" sz="2400" dirty="0" smtClean="0">
                <a:latin typeface="Times New Roman" panose="02020603050405020304" pitchFamily="18" charset="0"/>
                <a:cs typeface="Times New Roman" panose="02020603050405020304" pitchFamily="18" charset="0"/>
              </a:rPr>
              <a:t>Bir </a:t>
            </a:r>
            <a:r>
              <a:rPr lang="tr-TR" sz="2400" dirty="0">
                <a:latin typeface="Times New Roman" panose="02020603050405020304" pitchFamily="18" charset="0"/>
                <a:cs typeface="Times New Roman" panose="02020603050405020304" pitchFamily="18" charset="0"/>
              </a:rPr>
              <a:t>projede aynı anda en fazla 2 (iki) lisans öğrencisi </a:t>
            </a:r>
            <a:r>
              <a:rPr lang="tr-TR" sz="2400" dirty="0" err="1">
                <a:latin typeface="Times New Roman" panose="02020603050405020304" pitchFamily="18" charset="0"/>
                <a:cs typeface="Times New Roman" panose="02020603050405020304" pitchFamily="18" charset="0"/>
              </a:rPr>
              <a:t>bursiyer</a:t>
            </a:r>
            <a:r>
              <a:rPr lang="tr-TR" sz="2400" dirty="0">
                <a:latin typeface="Times New Roman" panose="02020603050405020304" pitchFamily="18" charset="0"/>
                <a:cs typeface="Times New Roman" panose="02020603050405020304" pitchFamily="18" charset="0"/>
              </a:rPr>
              <a:t> olarak yer alabilir</a:t>
            </a:r>
            <a:r>
              <a:rPr lang="tr-TR" sz="2400" dirty="0" smtClean="0">
                <a:latin typeface="Times New Roman" panose="02020603050405020304" pitchFamily="18" charset="0"/>
                <a:cs typeface="Times New Roman" panose="02020603050405020304" pitchFamily="18" charset="0"/>
              </a:rPr>
              <a:t>.</a:t>
            </a:r>
          </a:p>
          <a:p>
            <a:pPr marL="0" indent="0" algn="just" fontAlgn="base">
              <a:buNone/>
            </a:pPr>
            <a:r>
              <a:rPr lang="tr-TR" sz="2400" dirty="0" smtClean="0">
                <a:latin typeface="Times New Roman" panose="02020603050405020304" pitchFamily="18" charset="0"/>
                <a:cs typeface="Times New Roman" panose="02020603050405020304" pitchFamily="18" charset="0"/>
              </a:rPr>
              <a:t>Öğrencinin </a:t>
            </a:r>
            <a:r>
              <a:rPr lang="tr-TR" sz="2400" dirty="0">
                <a:latin typeface="Times New Roman" panose="02020603050405020304" pitchFamily="18" charset="0"/>
                <a:cs typeface="Times New Roman" panose="02020603050405020304" pitchFamily="18" charset="0"/>
              </a:rPr>
              <a:t>sınıfta kalması durumunda bursu kesilir.</a:t>
            </a:r>
          </a:p>
          <a:p>
            <a:pPr marL="0" indent="0" algn="just" fontAlgn="base">
              <a:buNone/>
            </a:pPr>
            <a:endParaRPr lang="tr-TR" sz="2400" dirty="0">
              <a:latin typeface="Times New Roman" panose="02020603050405020304" pitchFamily="18" charset="0"/>
              <a:cs typeface="Times New Roman" panose="02020603050405020304" pitchFamily="18" charset="0"/>
            </a:endParaRPr>
          </a:p>
          <a:p>
            <a:pPr marL="0" indent="0" algn="just" fontAlgn="base">
              <a:buNone/>
            </a:pPr>
            <a:endParaRPr lang="tr-TR" sz="2400" dirty="0">
              <a:latin typeface="Times New Roman" panose="02020603050405020304" pitchFamily="18" charset="0"/>
              <a:cs typeface="Times New Roman" panose="02020603050405020304" pitchFamily="18" charset="0"/>
            </a:endParaRPr>
          </a:p>
          <a:p>
            <a:pPr marL="0" lvl="0" indent="0" algn="just" fontAlgn="base">
              <a:buNone/>
            </a:pPr>
            <a:endParaRPr lang="tr-TR" sz="2400" dirty="0">
              <a:latin typeface="Times New Roman" panose="02020603050405020304" pitchFamily="18" charset="0"/>
              <a:cs typeface="Times New Roman" panose="02020603050405020304" pitchFamily="18" charset="0"/>
            </a:endParaRPr>
          </a:p>
          <a:p>
            <a:pPr marL="0" lvl="0" indent="0" algn="just">
              <a:buNone/>
            </a:pPr>
            <a:endParaRPr lang="tr-TR" sz="2400" dirty="0" smtClean="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2632151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13149" y="227001"/>
            <a:ext cx="9833956" cy="957029"/>
          </a:xfrm>
        </p:spPr>
        <p:txBody>
          <a:bodyPr>
            <a:noAutofit/>
          </a:bodyPr>
          <a:lstStyle/>
          <a:p>
            <a:pPr algn="ctr"/>
            <a:r>
              <a:rPr lang="tr-TR" b="1" dirty="0">
                <a:latin typeface="Times New Roman" panose="02020603050405020304" pitchFamily="18" charset="0"/>
                <a:cs typeface="Times New Roman" panose="02020603050405020304" pitchFamily="18" charset="0"/>
              </a:rPr>
              <a:t>1001 - Bilimsel ve Teknolojik Araştırma Projelerini Destekleme </a:t>
            </a:r>
            <a:r>
              <a:rPr lang="tr-TR" b="1" dirty="0" smtClean="0">
                <a:latin typeface="Times New Roman" panose="02020603050405020304" pitchFamily="18" charset="0"/>
                <a:cs typeface="Times New Roman" panose="02020603050405020304" pitchFamily="18" charset="0"/>
              </a:rPr>
              <a:t>Programı</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95255" y="1849069"/>
            <a:ext cx="11007969" cy="4633793"/>
          </a:xfrm>
        </p:spPr>
        <p:txBody>
          <a:bodyPr>
            <a:normAutofit fontScale="70000" lnSpcReduction="20000"/>
          </a:bodyPr>
          <a:lstStyle/>
          <a:p>
            <a:pPr marL="0" indent="0" fontAlgn="base">
              <a:buNone/>
            </a:pPr>
            <a:r>
              <a:rPr lang="tr-TR" sz="4600" b="1" dirty="0" err="1" smtClean="0">
                <a:latin typeface="Times New Roman" panose="02020603050405020304" pitchFamily="18" charset="0"/>
                <a:cs typeface="Times New Roman" panose="02020603050405020304" pitchFamily="18" charset="0"/>
              </a:rPr>
              <a:t>Bursiyer</a:t>
            </a:r>
            <a:endParaRPr lang="tr-TR" sz="4600" b="1" dirty="0">
              <a:latin typeface="Times New Roman" panose="02020603050405020304" pitchFamily="18" charset="0"/>
              <a:cs typeface="Times New Roman" panose="02020603050405020304" pitchFamily="18" charset="0"/>
            </a:endParaRPr>
          </a:p>
          <a:p>
            <a:pPr marL="0" indent="0" fontAlgn="base">
              <a:buNone/>
            </a:pPr>
            <a:endParaRPr lang="tr-TR" sz="2600" u="sng" dirty="0" smtClean="0">
              <a:latin typeface="Times New Roman" panose="02020603050405020304" pitchFamily="18" charset="0"/>
              <a:cs typeface="Times New Roman" panose="02020603050405020304" pitchFamily="18" charset="0"/>
            </a:endParaRPr>
          </a:p>
          <a:p>
            <a:pPr marL="0" indent="0" fontAlgn="base">
              <a:buNone/>
            </a:pPr>
            <a:r>
              <a:rPr lang="tr-TR" u="sng" dirty="0" smtClean="0">
                <a:latin typeface="Times New Roman" panose="02020603050405020304" pitchFamily="18" charset="0"/>
                <a:cs typeface="Times New Roman" panose="02020603050405020304" pitchFamily="18" charset="0"/>
              </a:rPr>
              <a:t>Doktora </a:t>
            </a:r>
            <a:r>
              <a:rPr lang="tr-TR" u="sng" dirty="0">
                <a:latin typeface="Times New Roman" panose="02020603050405020304" pitchFamily="18" charset="0"/>
                <a:cs typeface="Times New Roman" panose="02020603050405020304" pitchFamily="18" charset="0"/>
              </a:rPr>
              <a:t>Sonrası Araştırmacı </a:t>
            </a:r>
            <a:r>
              <a:rPr lang="tr-TR" u="sng" dirty="0" err="1">
                <a:latin typeface="Times New Roman" panose="02020603050405020304" pitchFamily="18" charset="0"/>
                <a:cs typeface="Times New Roman" panose="02020603050405020304" pitchFamily="18" charset="0"/>
              </a:rPr>
              <a:t>bursiyerlerinde</a:t>
            </a:r>
            <a:r>
              <a:rPr lang="tr-TR" u="sng" dirty="0">
                <a:latin typeface="Times New Roman" panose="02020603050405020304" pitchFamily="18" charset="0"/>
                <a:cs typeface="Times New Roman" panose="02020603050405020304" pitchFamily="18" charset="0"/>
              </a:rPr>
              <a:t> aranan koşullar:</a:t>
            </a:r>
          </a:p>
          <a:p>
            <a:pPr lvl="0" fontAlgn="base"/>
            <a:r>
              <a:rPr lang="tr-TR" dirty="0">
                <a:latin typeface="Times New Roman" panose="02020603050405020304" pitchFamily="18" charset="0"/>
                <a:cs typeface="Times New Roman" panose="02020603050405020304" pitchFamily="18" charset="0"/>
              </a:rPr>
              <a:t>Doktoralı olup herhangi bir kurum/kuruluşta </a:t>
            </a:r>
            <a:r>
              <a:rPr lang="tr-TR" dirty="0" smtClean="0">
                <a:latin typeface="Times New Roman" panose="02020603050405020304" pitchFamily="18" charset="0"/>
                <a:cs typeface="Times New Roman" panose="02020603050405020304" pitchFamily="18" charset="0"/>
              </a:rPr>
              <a:t>çalışmaması,</a:t>
            </a:r>
            <a:endParaRPr lang="tr-TR" dirty="0">
              <a:latin typeface="Times New Roman" panose="02020603050405020304" pitchFamily="18" charset="0"/>
              <a:cs typeface="Times New Roman" panose="02020603050405020304" pitchFamily="18" charset="0"/>
            </a:endParaRPr>
          </a:p>
          <a:p>
            <a:pPr lvl="0" fontAlgn="base"/>
            <a:r>
              <a:rPr lang="tr-TR" dirty="0">
                <a:latin typeface="Times New Roman" panose="02020603050405020304" pitchFamily="18" charset="0"/>
                <a:cs typeface="Times New Roman" panose="02020603050405020304" pitchFamily="18" charset="0"/>
              </a:rPr>
              <a:t>Doçent ve üstü akademik unvana sahip </a:t>
            </a:r>
            <a:r>
              <a:rPr lang="tr-TR" dirty="0" smtClean="0">
                <a:latin typeface="Times New Roman" panose="02020603050405020304" pitchFamily="18" charset="0"/>
                <a:cs typeface="Times New Roman" panose="02020603050405020304" pitchFamily="18" charset="0"/>
              </a:rPr>
              <a:t>olmaması,</a:t>
            </a:r>
            <a:endParaRPr lang="tr-TR" dirty="0">
              <a:latin typeface="Times New Roman" panose="02020603050405020304" pitchFamily="18" charset="0"/>
              <a:cs typeface="Times New Roman" panose="02020603050405020304" pitchFamily="18" charset="0"/>
            </a:endParaRPr>
          </a:p>
          <a:p>
            <a:pPr lvl="0" fontAlgn="base"/>
            <a:r>
              <a:rPr lang="tr-TR" dirty="0" smtClean="0">
                <a:latin typeface="Times New Roman" panose="02020603050405020304" pitchFamily="18" charset="0"/>
                <a:cs typeface="Times New Roman" panose="02020603050405020304" pitchFamily="18" charset="0"/>
              </a:rPr>
              <a:t>Doktora derecesinin </a:t>
            </a:r>
            <a:r>
              <a:rPr lang="tr-TR" dirty="0">
                <a:latin typeface="Times New Roman" panose="02020603050405020304" pitchFamily="18" charset="0"/>
                <a:cs typeface="Times New Roman" panose="02020603050405020304" pitchFamily="18" charset="0"/>
              </a:rPr>
              <a:t>alındığı tarih ile ilgili programın son başvuru tarihi arasında kalan sürenin 7 yıldan fazla olmaması.</a:t>
            </a:r>
          </a:p>
          <a:p>
            <a:pPr marL="0" indent="0" algn="just" fontAlgn="base">
              <a:buNone/>
            </a:pPr>
            <a:endParaRPr lang="tr-TR" sz="2600" dirty="0">
              <a:latin typeface="Times New Roman" panose="02020603050405020304" pitchFamily="18" charset="0"/>
              <a:cs typeface="Times New Roman" panose="02020603050405020304" pitchFamily="18" charset="0"/>
            </a:endParaRPr>
          </a:p>
          <a:p>
            <a:pPr marL="0" indent="0" algn="just" fontAlgn="base">
              <a:buNone/>
            </a:pPr>
            <a:r>
              <a:rPr lang="tr-TR" b="1" dirty="0">
                <a:latin typeface="Times New Roman" panose="02020603050405020304" pitchFamily="18" charset="0"/>
                <a:cs typeface="Times New Roman" panose="02020603050405020304" pitchFamily="18" charset="0"/>
              </a:rPr>
              <a:t>Kimler Proje Yürütücüsü Olamaz?</a:t>
            </a:r>
            <a:endParaRPr lang="tr-TR" dirty="0">
              <a:latin typeface="Times New Roman" panose="02020603050405020304" pitchFamily="18" charset="0"/>
              <a:cs typeface="Times New Roman" panose="02020603050405020304" pitchFamily="18" charset="0"/>
            </a:endParaRPr>
          </a:p>
          <a:p>
            <a:pPr marL="0" indent="0" algn="just" fontAlgn="base">
              <a:buNone/>
            </a:pPr>
            <a:endParaRPr lang="tr-TR" sz="2600" dirty="0" smtClean="0">
              <a:latin typeface="Times New Roman" panose="02020603050405020304" pitchFamily="18" charset="0"/>
              <a:cs typeface="Times New Roman" panose="02020603050405020304" pitchFamily="18" charset="0"/>
            </a:endParaRPr>
          </a:p>
          <a:p>
            <a:pPr marL="0" indent="0" algn="just" fontAlgn="base">
              <a:buNone/>
            </a:pPr>
            <a:r>
              <a:rPr lang="tr-TR" dirty="0" smtClean="0">
                <a:latin typeface="Times New Roman" panose="02020603050405020304" pitchFamily="18" charset="0"/>
                <a:cs typeface="Times New Roman" panose="02020603050405020304" pitchFamily="18" charset="0"/>
              </a:rPr>
              <a:t>Rektör</a:t>
            </a:r>
            <a:r>
              <a:rPr lang="tr-TR" dirty="0">
                <a:latin typeface="Times New Roman" panose="02020603050405020304" pitchFamily="18" charset="0"/>
                <a:cs typeface="Times New Roman" panose="02020603050405020304" pitchFamily="18" charset="0"/>
              </a:rPr>
              <a:t>, Rektör Yardımcısı, Başhekim, Başhekim Yardımcısı, Hastane Yöneticisi, Genel Müdür, Genel Müdür Yardımcısı; başvuru sırasında görevlerinin devam etmesi durumunda proje yürütücüsü </a:t>
            </a:r>
            <a:r>
              <a:rPr lang="tr-TR" dirty="0" smtClean="0">
                <a:latin typeface="Times New Roman" panose="02020603050405020304" pitchFamily="18" charset="0"/>
                <a:cs typeface="Times New Roman" panose="02020603050405020304" pitchFamily="18" charset="0"/>
              </a:rPr>
              <a:t>olarak, </a:t>
            </a:r>
            <a:r>
              <a:rPr lang="tr-TR" dirty="0">
                <a:latin typeface="Times New Roman" panose="02020603050405020304" pitchFamily="18" charset="0"/>
                <a:cs typeface="Times New Roman" panose="02020603050405020304" pitchFamily="18" charset="0"/>
              </a:rPr>
              <a:t>TÜBİTAK’ta görevli olan Grup Yürütme Komitesi ve Danışma Kurulu üyeleri ise; başvuru sırasında görevlerinin devam etmesi durumunda, proje yürütücüsü veya danışman olarak görev alamaz</a:t>
            </a:r>
            <a:r>
              <a:rPr lang="tr-TR" b="1" dirty="0">
                <a:latin typeface="Times New Roman" panose="02020603050405020304" pitchFamily="18" charset="0"/>
                <a:cs typeface="Times New Roman" panose="02020603050405020304" pitchFamily="18" charset="0"/>
              </a:rPr>
              <a:t>, ancak en fazla </a:t>
            </a:r>
            <a:r>
              <a:rPr lang="tr-TR" b="1" dirty="0" smtClean="0">
                <a:latin typeface="Times New Roman" panose="02020603050405020304" pitchFamily="18" charset="0"/>
                <a:cs typeface="Times New Roman" panose="02020603050405020304" pitchFamily="18" charset="0"/>
              </a:rPr>
              <a:t>projede </a:t>
            </a:r>
            <a:r>
              <a:rPr lang="tr-TR" b="1" dirty="0">
                <a:latin typeface="Times New Roman" panose="02020603050405020304" pitchFamily="18" charset="0"/>
                <a:cs typeface="Times New Roman" panose="02020603050405020304" pitchFamily="18" charset="0"/>
              </a:rPr>
              <a:t>araştırmacı olarak görev alabilirler.</a:t>
            </a:r>
          </a:p>
          <a:p>
            <a:pPr marL="0" indent="0" algn="just" fontAlgn="base">
              <a:buNone/>
            </a:pPr>
            <a:endParaRPr lang="tr-TR" sz="2400" dirty="0">
              <a:latin typeface="Times New Roman" panose="02020603050405020304" pitchFamily="18" charset="0"/>
              <a:cs typeface="Times New Roman" panose="02020603050405020304" pitchFamily="18" charset="0"/>
            </a:endParaRPr>
          </a:p>
          <a:p>
            <a:pPr marL="0" lvl="0" indent="0" algn="just" fontAlgn="base">
              <a:buNone/>
            </a:pPr>
            <a:endParaRPr lang="tr-TR" sz="2400" dirty="0">
              <a:latin typeface="Times New Roman" panose="02020603050405020304" pitchFamily="18" charset="0"/>
              <a:cs typeface="Times New Roman" panose="02020603050405020304" pitchFamily="18" charset="0"/>
            </a:endParaRPr>
          </a:p>
          <a:p>
            <a:pPr marL="0" lvl="0" indent="0" algn="just">
              <a:buNone/>
            </a:pPr>
            <a:endParaRPr lang="tr-TR" sz="2400" dirty="0" smtClean="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1699553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3004" y="1308295"/>
            <a:ext cx="11804072" cy="5358512"/>
          </a:xfrm>
        </p:spPr>
        <p:txBody>
          <a:bodyPr>
            <a:normAutofit/>
          </a:bodyPr>
          <a:lstStyle/>
          <a:p>
            <a:pPr marL="0" indent="0" algn="ctr">
              <a:buNone/>
            </a:pPr>
            <a:endParaRPr lang="tr-TR" b="1" dirty="0">
              <a:latin typeface="Corbel-Bold"/>
            </a:endParaRPr>
          </a:p>
          <a:p>
            <a:pPr marL="0" indent="0" algn="just" fontAlgn="base">
              <a:buNone/>
            </a:pPr>
            <a:r>
              <a:rPr lang="tr-TR" b="1" dirty="0" smtClean="0">
                <a:latin typeface="Times New Roman" panose="02020603050405020304" pitchFamily="18" charset="0"/>
                <a:cs typeface="Times New Roman" panose="02020603050405020304" pitchFamily="18" charset="0"/>
              </a:rPr>
              <a:t>Lisans öğrencileri de </a:t>
            </a:r>
            <a:r>
              <a:rPr lang="tr-TR" b="1" dirty="0" err="1" smtClean="0">
                <a:latin typeface="Times New Roman" panose="02020603050405020304" pitchFamily="18" charset="0"/>
                <a:cs typeface="Times New Roman" panose="02020603050405020304" pitchFamily="18" charset="0"/>
              </a:rPr>
              <a:t>bursiyer</a:t>
            </a:r>
            <a:r>
              <a:rPr lang="tr-TR" b="1" dirty="0" smtClean="0">
                <a:latin typeface="Times New Roman" panose="02020603050405020304" pitchFamily="18" charset="0"/>
                <a:cs typeface="Times New Roman" panose="02020603050405020304" pitchFamily="18" charset="0"/>
              </a:rPr>
              <a:t> olabiliyor…</a:t>
            </a:r>
          </a:p>
          <a:p>
            <a:pPr marL="0" indent="0" algn="just" fontAlgn="base">
              <a:buNone/>
            </a:pPr>
            <a:endParaRPr lang="tr-TR" dirty="0">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stretch>
            <a:fillRect/>
          </a:stretch>
        </p:blipFill>
        <p:spPr>
          <a:xfrm>
            <a:off x="10332719" y="143323"/>
            <a:ext cx="1741011" cy="1548568"/>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065" y="2696309"/>
            <a:ext cx="5737225" cy="2961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ikdörtgen 4"/>
          <p:cNvSpPr/>
          <p:nvPr/>
        </p:nvSpPr>
        <p:spPr>
          <a:xfrm>
            <a:off x="1336430" y="143323"/>
            <a:ext cx="8581293" cy="1605568"/>
          </a:xfrm>
          <a:prstGeom prst="rect">
            <a:avLst/>
          </a:prstGeom>
        </p:spPr>
        <p:txBody>
          <a:bodyPr wrap="square">
            <a:spAutoFit/>
          </a:bodyPr>
          <a:lstStyle/>
          <a:p>
            <a:pPr lvl="0" algn="ctr">
              <a:lnSpc>
                <a:spcPct val="90000"/>
              </a:lnSpc>
              <a:spcBef>
                <a:spcPts val="1000"/>
              </a:spcBef>
            </a:pPr>
            <a:r>
              <a:rPr lang="tr-TR" sz="3600" b="1" dirty="0">
                <a:solidFill>
                  <a:prstClr val="black"/>
                </a:solidFill>
                <a:latin typeface="Times New Roman" panose="02020603050405020304" pitchFamily="18" charset="0"/>
                <a:cs typeface="Times New Roman" panose="02020603050405020304" pitchFamily="18" charset="0"/>
              </a:rPr>
              <a:t>Araştırma Destek Programları Başkanlığı (ARDEB)</a:t>
            </a:r>
            <a:endParaRPr lang="tr-TR" sz="3600" dirty="0">
              <a:solidFill>
                <a:prstClr val="black"/>
              </a:solidFill>
              <a:latin typeface="Times New Roman" panose="02020603050405020304" pitchFamily="18" charset="0"/>
              <a:cs typeface="Times New Roman" panose="02020603050405020304" pitchFamily="18" charset="0"/>
            </a:endParaRPr>
          </a:p>
          <a:p>
            <a:pPr lvl="0" algn="just">
              <a:lnSpc>
                <a:spcPct val="90000"/>
              </a:lnSpc>
              <a:spcBef>
                <a:spcPts val="1000"/>
              </a:spcBef>
            </a:pPr>
            <a:endParaRPr lang="tr-TR" sz="28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627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6" y="332509"/>
            <a:ext cx="9875520" cy="863245"/>
          </a:xfrm>
        </p:spPr>
        <p:txBody>
          <a:bodyPr>
            <a:noAutofit/>
          </a:bodyPr>
          <a:lstStyle/>
          <a:p>
            <a:pPr algn="ctr"/>
            <a:r>
              <a:rPr lang="tr-TR" b="1" dirty="0">
                <a:latin typeface="Times New Roman" panose="02020603050405020304" pitchFamily="18" charset="0"/>
                <a:cs typeface="Times New Roman" panose="02020603050405020304" pitchFamily="18" charset="0"/>
              </a:rPr>
              <a:t>1001 - Bilimsel ve Teknolojik Araştırma Projelerini Destekleme </a:t>
            </a:r>
            <a:r>
              <a:rPr lang="tr-TR" b="1" dirty="0" smtClean="0">
                <a:latin typeface="Times New Roman" panose="02020603050405020304" pitchFamily="18" charset="0"/>
                <a:cs typeface="Times New Roman" panose="02020603050405020304" pitchFamily="18" charset="0"/>
              </a:rPr>
              <a:t>Programı</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257908" y="1419579"/>
            <a:ext cx="11431065" cy="5157067"/>
          </a:xfrm>
        </p:spPr>
        <p:txBody>
          <a:bodyPr>
            <a:normAutofit fontScale="92500" lnSpcReduction="20000"/>
          </a:bodyPr>
          <a:lstStyle/>
          <a:p>
            <a:pPr marL="0" indent="0" algn="just" fontAlgn="base">
              <a:buNone/>
            </a:pPr>
            <a:endParaRPr lang="tr-TR" sz="2400" b="1" dirty="0" smtClean="0">
              <a:latin typeface="Times New Roman" panose="02020603050405020304" pitchFamily="18" charset="0"/>
              <a:cs typeface="Times New Roman" panose="02020603050405020304" pitchFamily="18" charset="0"/>
            </a:endParaRPr>
          </a:p>
          <a:p>
            <a:pPr marL="0" indent="0" algn="just" fontAlgn="base">
              <a:buNone/>
            </a:pPr>
            <a:r>
              <a:rPr lang="tr-TR" sz="2400" b="1" u="sng" dirty="0" smtClean="0">
                <a:latin typeface="Times New Roman" panose="02020603050405020304" pitchFamily="18" charset="0"/>
                <a:cs typeface="Times New Roman" panose="02020603050405020304" pitchFamily="18" charset="0"/>
              </a:rPr>
              <a:t>Projede </a:t>
            </a:r>
            <a:r>
              <a:rPr lang="tr-TR" sz="2400" b="1" u="sng" dirty="0">
                <a:latin typeface="Times New Roman" panose="02020603050405020304" pitchFamily="18" charset="0"/>
                <a:cs typeface="Times New Roman" panose="02020603050405020304" pitchFamily="18" charset="0"/>
              </a:rPr>
              <a:t>Görev Alma </a:t>
            </a:r>
            <a:r>
              <a:rPr lang="tr-TR" sz="2400" b="1" u="sng" dirty="0" smtClean="0">
                <a:latin typeface="Times New Roman" panose="02020603050405020304" pitchFamily="18" charset="0"/>
                <a:cs typeface="Times New Roman" panose="02020603050405020304" pitchFamily="18" charset="0"/>
              </a:rPr>
              <a:t>Limitleri:</a:t>
            </a:r>
          </a:p>
          <a:p>
            <a:pPr marL="0" indent="0" algn="just" fontAlgn="base">
              <a:buNone/>
            </a:pPr>
            <a:endParaRPr lang="tr-TR" sz="2400" b="1" u="sng" dirty="0" smtClean="0">
              <a:latin typeface="Times New Roman" panose="02020603050405020304" pitchFamily="18" charset="0"/>
              <a:cs typeface="Times New Roman" panose="02020603050405020304" pitchFamily="18" charset="0"/>
            </a:endParaRPr>
          </a:p>
          <a:p>
            <a:pPr marL="0" indent="0" algn="just" fontAlgn="base">
              <a:buNone/>
            </a:pPr>
            <a:r>
              <a:rPr lang="tr-TR" sz="2400" dirty="0" smtClean="0">
                <a:latin typeface="Times New Roman" panose="02020603050405020304" pitchFamily="18" charset="0"/>
                <a:cs typeface="Times New Roman" panose="02020603050405020304" pitchFamily="18" charset="0"/>
              </a:rPr>
              <a:t>Proje </a:t>
            </a:r>
            <a:r>
              <a:rPr lang="tr-TR" sz="2400" dirty="0">
                <a:latin typeface="Times New Roman" panose="02020603050405020304" pitchFamily="18" charset="0"/>
                <a:cs typeface="Times New Roman" panose="02020603050405020304" pitchFamily="18" charset="0"/>
              </a:rPr>
              <a:t>yürütücüsü olmaya engel idari görevi olmayan bir bilim insanı; </a:t>
            </a:r>
            <a:endParaRPr lang="tr-TR" sz="2400" dirty="0" smtClean="0">
              <a:latin typeface="Times New Roman" panose="02020603050405020304" pitchFamily="18" charset="0"/>
              <a:cs typeface="Times New Roman" panose="02020603050405020304" pitchFamily="18" charset="0"/>
            </a:endParaRPr>
          </a:p>
          <a:p>
            <a:pPr lvl="1" algn="just" fontAlgn="base">
              <a:buFont typeface="Wingdings" panose="05000000000000000000" pitchFamily="2" charset="2"/>
              <a:buChar char="ü"/>
            </a:pPr>
            <a:r>
              <a:rPr lang="tr-TR" sz="2000" dirty="0" smtClean="0">
                <a:latin typeface="Times New Roman" panose="02020603050405020304" pitchFamily="18" charset="0"/>
                <a:cs typeface="Times New Roman" panose="02020603050405020304" pitchFamily="18" charset="0"/>
              </a:rPr>
              <a:t>3 Yürütücü</a:t>
            </a:r>
          </a:p>
          <a:p>
            <a:pPr lvl="1" algn="just" fontAlgn="base">
              <a:buFont typeface="Wingdings" panose="05000000000000000000" pitchFamily="2" charset="2"/>
              <a:buChar char="ü"/>
            </a:pPr>
            <a:r>
              <a:rPr lang="tr-TR" sz="2000" dirty="0">
                <a:latin typeface="Times New Roman" panose="02020603050405020304" pitchFamily="18" charset="0"/>
                <a:cs typeface="Times New Roman" panose="02020603050405020304" pitchFamily="18" charset="0"/>
              </a:rPr>
              <a:t>1 Yürütücü + </a:t>
            </a:r>
            <a:r>
              <a:rPr lang="tr-TR" sz="2000" dirty="0" smtClean="0">
                <a:latin typeface="Times New Roman" panose="02020603050405020304" pitchFamily="18" charset="0"/>
                <a:cs typeface="Times New Roman" panose="02020603050405020304" pitchFamily="18" charset="0"/>
              </a:rPr>
              <a:t>4 Araştırmacı</a:t>
            </a:r>
          </a:p>
          <a:p>
            <a:pPr lvl="1" algn="just" fontAlgn="base">
              <a:buFont typeface="Wingdings" panose="05000000000000000000" pitchFamily="2" charset="2"/>
              <a:buChar char="ü"/>
            </a:pPr>
            <a:r>
              <a:rPr lang="tr-TR" sz="2000" dirty="0" smtClean="0">
                <a:latin typeface="Times New Roman" panose="02020603050405020304" pitchFamily="18" charset="0"/>
                <a:cs typeface="Times New Roman" panose="02020603050405020304" pitchFamily="18" charset="0"/>
              </a:rPr>
              <a:t>2 </a:t>
            </a:r>
            <a:r>
              <a:rPr lang="tr-TR" sz="2000" dirty="0">
                <a:latin typeface="Times New Roman" panose="02020603050405020304" pitchFamily="18" charset="0"/>
                <a:cs typeface="Times New Roman" panose="02020603050405020304" pitchFamily="18" charset="0"/>
              </a:rPr>
              <a:t>Yürütücü + 2 </a:t>
            </a:r>
            <a:r>
              <a:rPr lang="tr-TR" sz="2000" dirty="0" smtClean="0">
                <a:latin typeface="Times New Roman" panose="02020603050405020304" pitchFamily="18" charset="0"/>
                <a:cs typeface="Times New Roman" panose="02020603050405020304" pitchFamily="18" charset="0"/>
              </a:rPr>
              <a:t>Araştırmacı</a:t>
            </a:r>
          </a:p>
          <a:p>
            <a:pPr lvl="1" algn="just" fontAlgn="base">
              <a:buFont typeface="Wingdings" panose="05000000000000000000" pitchFamily="2" charset="2"/>
              <a:buChar char="ü"/>
            </a:pPr>
            <a:r>
              <a:rPr lang="tr-TR" sz="2000" dirty="0" smtClean="0">
                <a:latin typeface="Times New Roman" panose="02020603050405020304" pitchFamily="18" charset="0"/>
                <a:cs typeface="Times New Roman" panose="02020603050405020304" pitchFamily="18" charset="0"/>
              </a:rPr>
              <a:t>6 </a:t>
            </a:r>
            <a:r>
              <a:rPr lang="tr-TR" sz="2000" dirty="0">
                <a:latin typeface="Times New Roman" panose="02020603050405020304" pitchFamily="18" charset="0"/>
                <a:cs typeface="Times New Roman" panose="02020603050405020304" pitchFamily="18" charset="0"/>
              </a:rPr>
              <a:t>Araştırmacı</a:t>
            </a:r>
          </a:p>
          <a:p>
            <a:pPr marL="0" indent="0" algn="just" fontAlgn="base">
              <a:buNone/>
            </a:pPr>
            <a:endParaRPr lang="tr-TR" sz="2400" b="1" dirty="0" smtClean="0">
              <a:latin typeface="Times New Roman" panose="02020603050405020304" pitchFamily="18" charset="0"/>
              <a:cs typeface="Times New Roman" panose="02020603050405020304" pitchFamily="18" charset="0"/>
            </a:endParaRPr>
          </a:p>
          <a:p>
            <a:pPr marL="0" indent="0" algn="just" fontAlgn="base">
              <a:buNone/>
            </a:pPr>
            <a:r>
              <a:rPr lang="tr-TR" sz="2400" b="1" dirty="0" smtClean="0">
                <a:latin typeface="Times New Roman" panose="02020603050405020304" pitchFamily="18" charset="0"/>
                <a:cs typeface="Times New Roman" panose="02020603050405020304" pitchFamily="18" charset="0"/>
              </a:rPr>
              <a:t>Ancak</a:t>
            </a:r>
            <a:r>
              <a:rPr lang="tr-TR" sz="2400" b="1" dirty="0">
                <a:latin typeface="Times New Roman" panose="02020603050405020304" pitchFamily="18" charset="0"/>
                <a:cs typeface="Times New Roman" panose="02020603050405020304" pitchFamily="18" charset="0"/>
              </a:rPr>
              <a:t>, bu destek programı kapsamında aynı anda en fazla;</a:t>
            </a:r>
            <a:endParaRPr lang="tr-TR" sz="2400" dirty="0">
              <a:latin typeface="Times New Roman" panose="02020603050405020304" pitchFamily="18" charset="0"/>
              <a:cs typeface="Times New Roman" panose="02020603050405020304" pitchFamily="18" charset="0"/>
            </a:endParaRPr>
          </a:p>
          <a:p>
            <a:pPr lvl="1" algn="just" fontAlgn="base">
              <a:buFont typeface="Wingdings" panose="05000000000000000000" pitchFamily="2" charset="2"/>
              <a:buChar char="ü"/>
            </a:pPr>
            <a:r>
              <a:rPr lang="tr-TR" sz="2000" dirty="0" smtClean="0">
                <a:latin typeface="Times New Roman" panose="02020603050405020304" pitchFamily="18" charset="0"/>
                <a:cs typeface="Times New Roman" panose="02020603050405020304" pitchFamily="18" charset="0"/>
              </a:rPr>
              <a:t>2 Yürütücü </a:t>
            </a:r>
          </a:p>
          <a:p>
            <a:pPr lvl="1" algn="just" fontAlgn="base">
              <a:buFont typeface="Wingdings" panose="05000000000000000000" pitchFamily="2" charset="2"/>
              <a:buChar char="ü"/>
            </a:pPr>
            <a:r>
              <a:rPr lang="tr-TR" sz="2100" dirty="0" smtClean="0">
                <a:latin typeface="Times New Roman" panose="02020603050405020304" pitchFamily="18" charset="0"/>
                <a:cs typeface="Times New Roman" panose="02020603050405020304" pitchFamily="18" charset="0"/>
              </a:rPr>
              <a:t>4 Araştırmacı </a:t>
            </a:r>
          </a:p>
          <a:p>
            <a:pPr lvl="1" algn="just" fontAlgn="base">
              <a:buFont typeface="Wingdings" panose="05000000000000000000" pitchFamily="2" charset="2"/>
              <a:buChar char="ü"/>
            </a:pPr>
            <a:r>
              <a:rPr lang="tr-TR" sz="2100" dirty="0" smtClean="0">
                <a:latin typeface="Times New Roman" panose="02020603050405020304" pitchFamily="18" charset="0"/>
                <a:cs typeface="Times New Roman" panose="02020603050405020304" pitchFamily="18" charset="0"/>
              </a:rPr>
              <a:t>1 Yürütücü + 2 Araştırmacı</a:t>
            </a:r>
            <a:endParaRPr lang="tr-TR" sz="2100" dirty="0">
              <a:latin typeface="Times New Roman" panose="02020603050405020304" pitchFamily="18" charset="0"/>
              <a:cs typeface="Times New Roman" panose="02020603050405020304" pitchFamily="18" charset="0"/>
            </a:endParaRPr>
          </a:p>
          <a:p>
            <a:pPr marL="457200" lvl="1" indent="0" algn="just" fontAlgn="base">
              <a:buNone/>
            </a:pPr>
            <a:endParaRPr lang="tr-TR" sz="2400" dirty="0" smtClean="0">
              <a:latin typeface="Times New Roman" panose="02020603050405020304" pitchFamily="18" charset="0"/>
              <a:cs typeface="Times New Roman" panose="02020603050405020304" pitchFamily="18" charset="0"/>
            </a:endParaRPr>
          </a:p>
          <a:p>
            <a:pPr marL="0" indent="0" algn="just" fontAlgn="base">
              <a:buNone/>
            </a:pPr>
            <a:r>
              <a:rPr lang="tr-TR" sz="2400" dirty="0" smtClean="0">
                <a:latin typeface="Times New Roman" panose="02020603050405020304" pitchFamily="18" charset="0"/>
                <a:cs typeface="Times New Roman" panose="02020603050405020304" pitchFamily="18" charset="0"/>
              </a:rPr>
              <a:t>Bir </a:t>
            </a:r>
            <a:r>
              <a:rPr lang="tr-TR" sz="2400" dirty="0">
                <a:latin typeface="Times New Roman" panose="02020603050405020304" pitchFamily="18" charset="0"/>
                <a:cs typeface="Times New Roman" panose="02020603050405020304" pitchFamily="18" charset="0"/>
              </a:rPr>
              <a:t>kişi, ARDEB tarafından yürütülmekte olan tüm programlar kapsamında aynı anda en fazla 6 projede "Danışman" olarak görev alabilir.</a:t>
            </a:r>
          </a:p>
          <a:p>
            <a:pPr marL="0" indent="0" algn="just" fontAlgn="base">
              <a:buNone/>
            </a:pPr>
            <a:endParaRPr lang="tr-TR" sz="2400" dirty="0">
              <a:latin typeface="Times New Roman" panose="02020603050405020304" pitchFamily="18" charset="0"/>
              <a:cs typeface="Times New Roman" panose="02020603050405020304" pitchFamily="18" charset="0"/>
            </a:endParaRPr>
          </a:p>
          <a:p>
            <a:pPr marL="0" lvl="0" indent="0" algn="just" fontAlgn="base">
              <a:buNone/>
            </a:pPr>
            <a:endParaRPr lang="tr-TR" sz="2400" dirty="0">
              <a:latin typeface="Times New Roman" panose="02020603050405020304" pitchFamily="18" charset="0"/>
              <a:cs typeface="Times New Roman" panose="02020603050405020304" pitchFamily="18" charset="0"/>
            </a:endParaRPr>
          </a:p>
          <a:p>
            <a:pPr marL="0" lvl="0" indent="0" algn="just">
              <a:buNone/>
            </a:pPr>
            <a:endParaRPr lang="tr-TR" sz="2400" dirty="0" smtClean="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1508528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318655" y="238517"/>
            <a:ext cx="9774914" cy="1358179"/>
          </a:xfrm>
        </p:spPr>
        <p:txBody>
          <a:bodyPr>
            <a:noAutofit/>
          </a:bodyPr>
          <a:lstStyle/>
          <a:p>
            <a:pPr algn="ctr"/>
            <a:r>
              <a:rPr lang="tr-TR" b="1" dirty="0">
                <a:latin typeface="Times New Roman" panose="02020603050405020304" pitchFamily="18" charset="0"/>
                <a:cs typeface="Times New Roman" panose="02020603050405020304" pitchFamily="18" charset="0"/>
              </a:rPr>
              <a:t>1001 - Bilimsel ve Teknolojik Araştırma Projelerini Destekleme </a:t>
            </a:r>
            <a:r>
              <a:rPr lang="tr-TR" b="1" dirty="0" smtClean="0">
                <a:latin typeface="Times New Roman" panose="02020603050405020304" pitchFamily="18" charset="0"/>
                <a:cs typeface="Times New Roman" panose="02020603050405020304" pitchFamily="18" charset="0"/>
              </a:rPr>
              <a:t>Programı</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527539" y="1931131"/>
            <a:ext cx="10136424" cy="3860070"/>
          </a:xfrm>
        </p:spPr>
        <p:txBody>
          <a:bodyPr>
            <a:normAutofit/>
          </a:bodyPr>
          <a:lstStyle/>
          <a:p>
            <a:pPr marL="0" indent="0" algn="just" fontAlgn="base">
              <a:buNone/>
            </a:pPr>
            <a:endParaRPr lang="tr-TR" b="1" u="sng" dirty="0" smtClean="0"/>
          </a:p>
          <a:p>
            <a:pPr marL="0" indent="0" algn="just" fontAlgn="base">
              <a:buNone/>
            </a:pPr>
            <a:r>
              <a:rPr lang="tr-TR" sz="2400" dirty="0"/>
              <a:t>2018 yılı için, Araştırma projeleri destek üst limiti (Burs dahil, Proje Teşvik İkramiyesi (PTİ), ve Kurum hissesi hariç) yıllık bütçe sınırlaması olmaksızın </a:t>
            </a:r>
            <a:r>
              <a:rPr lang="tr-TR" sz="2400" b="1" dirty="0"/>
              <a:t>720.000 TL’dir</a:t>
            </a:r>
            <a:r>
              <a:rPr lang="tr-TR" sz="2400" dirty="0"/>
              <a:t>. </a:t>
            </a:r>
            <a:endParaRPr lang="tr-TR" sz="2400" b="1" u="sng" dirty="0" smtClean="0">
              <a:latin typeface="Times New Roman" panose="02020603050405020304" pitchFamily="18" charset="0"/>
              <a:cs typeface="Times New Roman" panose="02020603050405020304" pitchFamily="18" charset="0"/>
            </a:endParaRPr>
          </a:p>
          <a:p>
            <a:pPr marL="0" indent="0" algn="just" fontAlgn="base">
              <a:buNone/>
            </a:pPr>
            <a:endParaRPr lang="tr-TR" sz="2400" b="1" u="sng" dirty="0">
              <a:latin typeface="Times New Roman" panose="02020603050405020304" pitchFamily="18" charset="0"/>
              <a:cs typeface="Times New Roman" panose="02020603050405020304" pitchFamily="18" charset="0"/>
            </a:endParaRPr>
          </a:p>
          <a:p>
            <a:pPr marL="0" indent="0" algn="just" fontAlgn="base">
              <a:buNone/>
            </a:pPr>
            <a:r>
              <a:rPr lang="tr-TR" sz="2400" b="1" u="sng" dirty="0" smtClean="0">
                <a:latin typeface="Times New Roman" panose="02020603050405020304" pitchFamily="18" charset="0"/>
                <a:cs typeface="Times New Roman" panose="02020603050405020304" pitchFamily="18" charset="0"/>
              </a:rPr>
              <a:t>Başvuru </a:t>
            </a:r>
            <a:r>
              <a:rPr lang="tr-TR" sz="2400" b="1" u="sng" dirty="0">
                <a:latin typeface="Times New Roman" panose="02020603050405020304" pitchFamily="18" charset="0"/>
                <a:cs typeface="Times New Roman" panose="02020603050405020304" pitchFamily="18" charset="0"/>
              </a:rPr>
              <a:t>Tarihleri:</a:t>
            </a:r>
          </a:p>
          <a:p>
            <a:pPr marL="0" indent="0" algn="just" fontAlgn="base">
              <a:buNone/>
            </a:pPr>
            <a:endParaRPr lang="tr-TR" sz="2400" u="sng" dirty="0">
              <a:latin typeface="Times New Roman" panose="02020603050405020304" pitchFamily="18" charset="0"/>
              <a:cs typeface="Times New Roman" panose="02020603050405020304" pitchFamily="18" charset="0"/>
            </a:endParaRPr>
          </a:p>
          <a:p>
            <a:r>
              <a:rPr lang="tr-TR" sz="2000" b="1" dirty="0">
                <a:solidFill>
                  <a:srgbClr val="FF0000"/>
                </a:solidFill>
                <a:latin typeface="Times New Roman" panose="02020603050405020304" pitchFamily="18" charset="0"/>
                <a:cs typeface="Times New Roman" panose="02020603050405020304" pitchFamily="18" charset="0"/>
              </a:rPr>
              <a:t>Dönemsel başvuru </a:t>
            </a:r>
            <a:r>
              <a:rPr lang="tr-TR" sz="2000" b="1" dirty="0" smtClean="0">
                <a:solidFill>
                  <a:srgbClr val="FF0000"/>
                </a:solidFill>
                <a:latin typeface="Times New Roman" panose="02020603050405020304" pitchFamily="18" charset="0"/>
                <a:cs typeface="Times New Roman" panose="02020603050405020304" pitchFamily="18" charset="0"/>
              </a:rPr>
              <a:t>(Senede 2 dönem başvuru yapılmaktadır.)</a:t>
            </a:r>
            <a:endParaRPr lang="tr-TR" sz="2000" b="1" dirty="0">
              <a:solidFill>
                <a:srgbClr val="FF0000"/>
              </a:solidFill>
              <a:latin typeface="Times New Roman" panose="02020603050405020304" pitchFamily="18" charset="0"/>
              <a:cs typeface="Times New Roman" panose="02020603050405020304" pitchFamily="18" charset="0"/>
            </a:endParaRPr>
          </a:p>
          <a:p>
            <a:pPr marL="0" lvl="0" indent="0" fontAlgn="base">
              <a:buNone/>
            </a:pPr>
            <a:endParaRPr lang="tr-TR" sz="2400" dirty="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2135959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6" y="332510"/>
            <a:ext cx="10133214" cy="792906"/>
          </a:xfrm>
        </p:spPr>
        <p:txBody>
          <a:bodyPr>
            <a:noAutofit/>
          </a:bodyPr>
          <a:lstStyle/>
          <a:p>
            <a:pPr algn="ctr"/>
            <a:r>
              <a:rPr lang="tr-TR" b="1" dirty="0">
                <a:latin typeface="Times New Roman" panose="02020603050405020304" pitchFamily="18" charset="0"/>
                <a:cs typeface="Times New Roman" panose="02020603050405020304" pitchFamily="18" charset="0"/>
              </a:rPr>
              <a:t>1001 - Bilimsel ve Teknolojik Araştırma Projelerini Destekleme </a:t>
            </a:r>
            <a:r>
              <a:rPr lang="tr-TR" b="1" dirty="0" smtClean="0">
                <a:latin typeface="Times New Roman" panose="02020603050405020304" pitchFamily="18" charset="0"/>
                <a:cs typeface="Times New Roman" panose="02020603050405020304" pitchFamily="18" charset="0"/>
              </a:rPr>
              <a:t>Programı</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87570" y="1555993"/>
            <a:ext cx="10843846" cy="4830740"/>
          </a:xfrm>
        </p:spPr>
        <p:txBody>
          <a:bodyPr>
            <a:normAutofit fontScale="92500" lnSpcReduction="20000"/>
          </a:bodyPr>
          <a:lstStyle/>
          <a:p>
            <a:pPr marL="0" indent="0" fontAlgn="base">
              <a:buNone/>
            </a:pPr>
            <a:r>
              <a:rPr lang="tr-TR" sz="2600" b="1" dirty="0">
                <a:latin typeface="Times New Roman" panose="02020603050405020304" pitchFamily="18" charset="0"/>
                <a:cs typeface="Times New Roman" panose="02020603050405020304" pitchFamily="18" charset="0"/>
              </a:rPr>
              <a:t>Proje Önerisi Örnekleri:</a:t>
            </a:r>
            <a:endParaRPr lang="tr-TR" sz="2600" dirty="0">
              <a:latin typeface="Times New Roman" panose="02020603050405020304" pitchFamily="18" charset="0"/>
              <a:cs typeface="Times New Roman" panose="02020603050405020304" pitchFamily="18" charset="0"/>
            </a:endParaRPr>
          </a:p>
          <a:p>
            <a:pPr lvl="0" fontAlgn="base"/>
            <a:r>
              <a:rPr lang="tr-TR" sz="2600" u="sng" dirty="0">
                <a:latin typeface="Times New Roman" panose="02020603050405020304" pitchFamily="18" charset="0"/>
                <a:cs typeface="Times New Roman" panose="02020603050405020304" pitchFamily="18" charset="0"/>
                <a:hlinkClick r:id="rId2"/>
              </a:rPr>
              <a:t>Kimya ve Biyoloji Araştırma Destek Grubu (KBAG)</a:t>
            </a:r>
            <a:endParaRPr lang="tr-TR" sz="2600" dirty="0">
              <a:latin typeface="Times New Roman" panose="02020603050405020304" pitchFamily="18" charset="0"/>
              <a:cs typeface="Times New Roman" panose="02020603050405020304" pitchFamily="18" charset="0"/>
            </a:endParaRPr>
          </a:p>
          <a:p>
            <a:pPr lvl="0" fontAlgn="base"/>
            <a:r>
              <a:rPr lang="tr-TR" sz="2600" u="sng" dirty="0">
                <a:latin typeface="Times New Roman" panose="02020603050405020304" pitchFamily="18" charset="0"/>
                <a:cs typeface="Times New Roman" panose="02020603050405020304" pitchFamily="18" charset="0"/>
                <a:hlinkClick r:id="rId3"/>
              </a:rPr>
              <a:t>Matematik ve Fizik Araştırma Destek Grubu (MFAG)</a:t>
            </a:r>
            <a:endParaRPr lang="tr-TR" sz="2600" dirty="0">
              <a:latin typeface="Times New Roman" panose="02020603050405020304" pitchFamily="18" charset="0"/>
              <a:cs typeface="Times New Roman" panose="02020603050405020304" pitchFamily="18" charset="0"/>
            </a:endParaRPr>
          </a:p>
          <a:p>
            <a:pPr lvl="0" fontAlgn="base"/>
            <a:r>
              <a:rPr lang="tr-TR" sz="2600" u="sng" dirty="0">
                <a:latin typeface="Times New Roman" panose="02020603050405020304" pitchFamily="18" charset="0"/>
                <a:cs typeface="Times New Roman" panose="02020603050405020304" pitchFamily="18" charset="0"/>
                <a:hlinkClick r:id="rId4"/>
              </a:rPr>
              <a:t>Sağlık Bilimleri Araştırma Destek Grubu (SBAG)</a:t>
            </a:r>
            <a:endParaRPr lang="tr-TR" sz="2600" dirty="0">
              <a:latin typeface="Times New Roman" panose="02020603050405020304" pitchFamily="18" charset="0"/>
              <a:cs typeface="Times New Roman" panose="02020603050405020304" pitchFamily="18" charset="0"/>
            </a:endParaRPr>
          </a:p>
          <a:p>
            <a:pPr lvl="0" fontAlgn="base"/>
            <a:r>
              <a:rPr lang="tr-TR" sz="2600" u="sng" dirty="0">
                <a:latin typeface="Times New Roman" panose="02020603050405020304" pitchFamily="18" charset="0"/>
                <a:cs typeface="Times New Roman" panose="02020603050405020304" pitchFamily="18" charset="0"/>
                <a:hlinkClick r:id="rId5"/>
              </a:rPr>
              <a:t>Elektrik, Elektronik ve Enformatik Araştırma Destek Grubu (EEEAG)</a:t>
            </a:r>
            <a:endParaRPr lang="tr-TR" sz="2600" dirty="0">
              <a:latin typeface="Times New Roman" panose="02020603050405020304" pitchFamily="18" charset="0"/>
              <a:cs typeface="Times New Roman" panose="02020603050405020304" pitchFamily="18" charset="0"/>
            </a:endParaRPr>
          </a:p>
          <a:p>
            <a:pPr lvl="0" fontAlgn="base"/>
            <a:r>
              <a:rPr lang="tr-TR" sz="2600" u="sng" dirty="0">
                <a:latin typeface="Times New Roman" panose="02020603050405020304" pitchFamily="18" charset="0"/>
                <a:cs typeface="Times New Roman" panose="02020603050405020304" pitchFamily="18" charset="0"/>
                <a:hlinkClick r:id="rId6"/>
              </a:rPr>
              <a:t>Mühendislik Araştırma Destek Grubu (MAG)</a:t>
            </a:r>
            <a:endParaRPr lang="tr-TR" sz="2600" dirty="0">
              <a:latin typeface="Times New Roman" panose="02020603050405020304" pitchFamily="18" charset="0"/>
              <a:cs typeface="Times New Roman" panose="02020603050405020304" pitchFamily="18" charset="0"/>
            </a:endParaRPr>
          </a:p>
          <a:p>
            <a:pPr lvl="0" fontAlgn="base"/>
            <a:r>
              <a:rPr lang="tr-TR" sz="2600" u="sng" dirty="0">
                <a:latin typeface="Times New Roman" panose="02020603050405020304" pitchFamily="18" charset="0"/>
                <a:cs typeface="Times New Roman" panose="02020603050405020304" pitchFamily="18" charset="0"/>
                <a:hlinkClick r:id="rId7"/>
              </a:rPr>
              <a:t>Çevre, Atmosfer, Yer ve Deniz Bilimleri Araştırma Destek Grubu (ÇAYDAG)</a:t>
            </a:r>
            <a:endParaRPr lang="tr-TR" sz="2600" dirty="0">
              <a:latin typeface="Times New Roman" panose="02020603050405020304" pitchFamily="18" charset="0"/>
              <a:cs typeface="Times New Roman" panose="02020603050405020304" pitchFamily="18" charset="0"/>
            </a:endParaRPr>
          </a:p>
          <a:p>
            <a:pPr lvl="0" fontAlgn="base"/>
            <a:r>
              <a:rPr lang="tr-TR" sz="2600" u="sng" dirty="0">
                <a:latin typeface="Times New Roman" panose="02020603050405020304" pitchFamily="18" charset="0"/>
                <a:cs typeface="Times New Roman" panose="02020603050405020304" pitchFamily="18" charset="0"/>
                <a:hlinkClick r:id="rId8"/>
              </a:rPr>
              <a:t>Tarım, Ormancılık ve Veterinerlik Araştırma Destek Grubu (TOVAG)</a:t>
            </a:r>
            <a:endParaRPr lang="tr-TR" sz="2600" dirty="0">
              <a:latin typeface="Times New Roman" panose="02020603050405020304" pitchFamily="18" charset="0"/>
              <a:cs typeface="Times New Roman" panose="02020603050405020304" pitchFamily="18" charset="0"/>
            </a:endParaRPr>
          </a:p>
          <a:p>
            <a:pPr lvl="0" fontAlgn="base"/>
            <a:r>
              <a:rPr lang="tr-TR" sz="2600" u="sng" dirty="0">
                <a:latin typeface="Times New Roman" panose="02020603050405020304" pitchFamily="18" charset="0"/>
                <a:cs typeface="Times New Roman" panose="02020603050405020304" pitchFamily="18" charset="0"/>
                <a:hlinkClick r:id="rId9"/>
              </a:rPr>
              <a:t>Sosyal ve Beşeri Bilimler Araştırma Destek Grubu (SOBAG)</a:t>
            </a:r>
            <a:endParaRPr lang="tr-TR" sz="2600" dirty="0">
              <a:latin typeface="Times New Roman" panose="02020603050405020304" pitchFamily="18" charset="0"/>
              <a:cs typeface="Times New Roman" panose="02020603050405020304" pitchFamily="18" charset="0"/>
            </a:endParaRPr>
          </a:p>
          <a:p>
            <a:pPr marL="0" indent="0" fontAlgn="base">
              <a:buNone/>
            </a:pPr>
            <a:r>
              <a:rPr lang="tr-TR" sz="2600" b="1" dirty="0">
                <a:latin typeface="Times New Roman" panose="02020603050405020304" pitchFamily="18" charset="0"/>
                <a:cs typeface="Times New Roman" panose="02020603050405020304" pitchFamily="18" charset="0"/>
              </a:rPr>
              <a:t>Proje Önerisinin Ekleri için Örnekler:</a:t>
            </a:r>
            <a:endParaRPr lang="tr-TR" sz="2600" dirty="0">
              <a:latin typeface="Times New Roman" panose="02020603050405020304" pitchFamily="18" charset="0"/>
              <a:cs typeface="Times New Roman" panose="02020603050405020304" pitchFamily="18" charset="0"/>
            </a:endParaRPr>
          </a:p>
          <a:p>
            <a:pPr lvl="0" fontAlgn="base"/>
            <a:r>
              <a:rPr lang="tr-TR" sz="2600" u="sng" dirty="0">
                <a:latin typeface="Times New Roman" panose="02020603050405020304" pitchFamily="18" charset="0"/>
                <a:cs typeface="Times New Roman" panose="02020603050405020304" pitchFamily="18" charset="0"/>
                <a:hlinkClick r:id="rId10"/>
              </a:rPr>
              <a:t>EK1 - Kaynaklar</a:t>
            </a:r>
            <a:endParaRPr lang="tr-TR" sz="2600" dirty="0">
              <a:latin typeface="Times New Roman" panose="02020603050405020304" pitchFamily="18" charset="0"/>
              <a:cs typeface="Times New Roman" panose="02020603050405020304" pitchFamily="18" charset="0"/>
            </a:endParaRPr>
          </a:p>
          <a:p>
            <a:pPr lvl="0" fontAlgn="base"/>
            <a:r>
              <a:rPr lang="tr-TR" sz="2600" u="sng" dirty="0">
                <a:latin typeface="Times New Roman" panose="02020603050405020304" pitchFamily="18" charset="0"/>
                <a:cs typeface="Times New Roman" panose="02020603050405020304" pitchFamily="18" charset="0"/>
                <a:hlinkClick r:id="rId11"/>
              </a:rPr>
              <a:t>EK2 - Bütçe ve Gerekçesi</a:t>
            </a:r>
            <a:endParaRPr lang="tr-TR" sz="2600" dirty="0">
              <a:latin typeface="Times New Roman" panose="02020603050405020304" pitchFamily="18" charset="0"/>
              <a:cs typeface="Times New Roman" panose="02020603050405020304" pitchFamily="18" charset="0"/>
            </a:endParaRPr>
          </a:p>
          <a:p>
            <a:pPr marL="0" lvl="0" indent="0" algn="just">
              <a:buNone/>
            </a:pPr>
            <a:endParaRPr lang="tr-TR" sz="2400" dirty="0" smtClean="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12"/>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2864278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767861" y="125974"/>
            <a:ext cx="10515600" cy="1013509"/>
          </a:xfrm>
        </p:spPr>
        <p:txBody>
          <a:bodyPr/>
          <a:lstStyle/>
          <a:p>
            <a:r>
              <a:rPr lang="tr-TR" b="1" dirty="0">
                <a:latin typeface="Times New Roman" pitchFamily="18" charset="0"/>
                <a:cs typeface="Times New Roman" pitchFamily="18" charset="0"/>
              </a:rPr>
              <a:t>1002 - Hızlı Destek Programı</a:t>
            </a:r>
            <a:endParaRPr lang="tr-TR" dirty="0">
              <a:latin typeface="Times New Roman" pitchFamily="18" charset="0"/>
              <a:cs typeface="Times New Roman" pitchFamily="18" charset="0"/>
            </a:endParaRPr>
          </a:p>
        </p:txBody>
      </p:sp>
      <p:sp>
        <p:nvSpPr>
          <p:cNvPr id="3" name="İçerik Yer Tutucusu 2"/>
          <p:cNvSpPr>
            <a:spLocks noGrp="1"/>
          </p:cNvSpPr>
          <p:nvPr>
            <p:ph idx="1"/>
          </p:nvPr>
        </p:nvSpPr>
        <p:spPr>
          <a:xfrm>
            <a:off x="365760" y="1361390"/>
            <a:ext cx="10692619" cy="5496609"/>
          </a:xfrm>
        </p:spPr>
        <p:txBody>
          <a:bodyPr>
            <a:normAutofit/>
          </a:bodyPr>
          <a:lstStyle/>
          <a:p>
            <a:pPr fontAlgn="base"/>
            <a:r>
              <a:rPr lang="tr-TR" sz="2000" dirty="0">
                <a:latin typeface="Times New Roman" pitchFamily="18" charset="0"/>
                <a:cs typeface="Times New Roman" pitchFamily="18" charset="0"/>
              </a:rPr>
              <a:t>Hızlı Destek Programının amacı, üniversitelerde, araştırma hastanelerinde ve araştırma enstitülerinde/istasyonlarında yürütülecek acil, kısa süreli, küçük bütçeli araştırma ve geliştirme projelerine destek sağlamaktır.</a:t>
            </a:r>
          </a:p>
          <a:p>
            <a:pPr fontAlgn="base"/>
            <a:r>
              <a:rPr lang="tr-TR" sz="2000" b="1" dirty="0">
                <a:latin typeface="Times New Roman" pitchFamily="18" charset="0"/>
                <a:cs typeface="Times New Roman" pitchFamily="18" charset="0"/>
              </a:rPr>
              <a:t>PROJE SÜRESİ</a:t>
            </a:r>
            <a:endParaRPr lang="tr-TR" sz="2000" dirty="0">
              <a:latin typeface="Times New Roman" pitchFamily="18" charset="0"/>
              <a:cs typeface="Times New Roman" pitchFamily="18" charset="0"/>
            </a:endParaRPr>
          </a:p>
          <a:p>
            <a:pPr fontAlgn="base"/>
            <a:r>
              <a:rPr lang="tr-TR" sz="2000" dirty="0">
                <a:latin typeface="Times New Roman" pitchFamily="18" charset="0"/>
                <a:cs typeface="Times New Roman" pitchFamily="18" charset="0"/>
              </a:rPr>
              <a:t>Proje süresi en fazla 12 ay olabilir.</a:t>
            </a:r>
          </a:p>
          <a:p>
            <a:pPr fontAlgn="base"/>
            <a:r>
              <a:rPr lang="tr-TR" sz="2000" b="1" dirty="0">
                <a:latin typeface="Times New Roman" pitchFamily="18" charset="0"/>
                <a:cs typeface="Times New Roman" pitchFamily="18" charset="0"/>
              </a:rPr>
              <a:t>PROJE BÜTÇESİ</a:t>
            </a:r>
            <a:endParaRPr lang="tr-TR" sz="2000" dirty="0">
              <a:latin typeface="Times New Roman" pitchFamily="18" charset="0"/>
              <a:cs typeface="Times New Roman" pitchFamily="18" charset="0"/>
            </a:endParaRPr>
          </a:p>
          <a:p>
            <a:pPr fontAlgn="base"/>
            <a:r>
              <a:rPr lang="tr-TR" sz="2000" dirty="0">
                <a:latin typeface="Times New Roman" pitchFamily="18" charset="0"/>
                <a:cs typeface="Times New Roman" pitchFamily="18" charset="0"/>
              </a:rPr>
              <a:t>2018 yılı için, Hızlı Destek projeleri destek üst limiti (Burs dahil) yıllık 45.000 TL’dir. Bu program kapsamında yürütücü ve araştırmacılara PTİ ödemesi yapılmamaktadır. Burslar ile ilgili üst sınırlar aşağıda verilmiştir</a:t>
            </a:r>
            <a:r>
              <a:rPr lang="tr-TR" sz="2000" dirty="0" smtClean="0">
                <a:latin typeface="Times New Roman" pitchFamily="18" charset="0"/>
                <a:cs typeface="Times New Roman" pitchFamily="18" charset="0"/>
              </a:rPr>
              <a:t>:</a:t>
            </a:r>
          </a:p>
          <a:p>
            <a:pPr fontAlgn="base"/>
            <a:endParaRPr lang="tr-TR" dirty="0"/>
          </a:p>
          <a:p>
            <a:pPr fontAlgn="base"/>
            <a:endParaRPr lang="tr-TR" dirty="0" smtClean="0"/>
          </a:p>
          <a:p>
            <a:pPr fontAlgn="base"/>
            <a:endParaRPr lang="tr-TR" dirty="0"/>
          </a:p>
          <a:p>
            <a:pPr fontAlgn="base"/>
            <a:endParaRPr lang="tr-TR" dirty="0"/>
          </a:p>
          <a:p>
            <a:endParaRPr lang="tr-TR"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3604" y="4417256"/>
            <a:ext cx="6667500" cy="2331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3663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6" y="332509"/>
            <a:ext cx="9858894" cy="1032057"/>
          </a:xfrm>
        </p:spPr>
        <p:txBody>
          <a:bodyPr>
            <a:noAutofit/>
          </a:bodyPr>
          <a:lstStyle/>
          <a:p>
            <a:pPr algn="ctr"/>
            <a:r>
              <a:rPr lang="tr-TR" sz="4800" b="1" dirty="0" smtClean="0">
                <a:latin typeface="Times New Roman" panose="02020603050405020304" pitchFamily="18" charset="0"/>
                <a:cs typeface="Times New Roman" panose="02020603050405020304" pitchFamily="18" charset="0"/>
              </a:rPr>
              <a:t>1003 – Öncelikli Alanlar Ar-Ge Projeleri Destekleme Programı</a:t>
            </a:r>
            <a:endParaRPr lang="tr-TR" sz="48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66255" y="1690688"/>
            <a:ext cx="11804072" cy="5009370"/>
          </a:xfrm>
        </p:spPr>
        <p:txBody>
          <a:bodyPr>
            <a:normAutofit/>
          </a:bodyPr>
          <a:lstStyle/>
          <a:p>
            <a:pPr marL="0" indent="0">
              <a:buNone/>
            </a:pPr>
            <a:r>
              <a:rPr lang="tr-TR" b="1" dirty="0" smtClean="0">
                <a:latin typeface="Times New Roman" panose="02020603050405020304" pitchFamily="18" charset="0"/>
                <a:cs typeface="Times New Roman" panose="02020603050405020304" pitchFamily="18" charset="0"/>
              </a:rPr>
              <a:t>Programın Amacı: </a:t>
            </a:r>
            <a:endParaRPr lang="tr-TR" dirty="0"/>
          </a:p>
          <a:p>
            <a:pPr marL="0" indent="0">
              <a:buNone/>
            </a:pPr>
            <a:r>
              <a:rPr lang="tr-TR" sz="2000" dirty="0">
                <a:latin typeface="Arial" pitchFamily="34" charset="0"/>
                <a:cs typeface="Arial" pitchFamily="34" charset="0"/>
              </a:rPr>
              <a:t>Ulusal Bilim Teknoloji ve Yenilik Stratejisi </a:t>
            </a:r>
            <a:r>
              <a:rPr lang="tr-TR" sz="2000" dirty="0" smtClean="0">
                <a:latin typeface="Arial" pitchFamily="34" charset="0"/>
                <a:cs typeface="Arial" pitchFamily="34" charset="0"/>
              </a:rPr>
              <a:t>çerçevesinde </a:t>
            </a:r>
            <a:r>
              <a:rPr lang="tr-TR" sz="2000" dirty="0">
                <a:latin typeface="Arial" pitchFamily="34" charset="0"/>
                <a:cs typeface="Arial" pitchFamily="34" charset="0"/>
              </a:rPr>
              <a:t>belirlenen konularda; </a:t>
            </a:r>
          </a:p>
          <a:p>
            <a:pPr marL="0" indent="0">
              <a:buNone/>
            </a:pPr>
            <a:r>
              <a:rPr lang="tr-TR" sz="2000" dirty="0" smtClean="0">
                <a:latin typeface="Arial" pitchFamily="34" charset="0"/>
                <a:cs typeface="Arial" pitchFamily="34" charset="0"/>
              </a:rPr>
              <a:t>	•</a:t>
            </a:r>
            <a:r>
              <a:rPr lang="tr-TR" sz="2000" dirty="0">
                <a:latin typeface="Arial" pitchFamily="34" charset="0"/>
                <a:cs typeface="Arial" pitchFamily="34" charset="0"/>
              </a:rPr>
              <a:t>sonuç odaklı, </a:t>
            </a:r>
          </a:p>
          <a:p>
            <a:pPr marL="0" indent="0">
              <a:buNone/>
            </a:pPr>
            <a:r>
              <a:rPr lang="tr-TR" sz="2000" dirty="0" smtClean="0">
                <a:latin typeface="Arial" pitchFamily="34" charset="0"/>
                <a:cs typeface="Arial" pitchFamily="34" charset="0"/>
              </a:rPr>
              <a:t>	•</a:t>
            </a:r>
            <a:r>
              <a:rPr lang="tr-TR" sz="2000" dirty="0">
                <a:latin typeface="Arial" pitchFamily="34" charset="0"/>
                <a:cs typeface="Arial" pitchFamily="34" charset="0"/>
              </a:rPr>
              <a:t>izlenebilir hedefleri olan, </a:t>
            </a:r>
          </a:p>
          <a:p>
            <a:pPr marL="0" indent="0">
              <a:buNone/>
            </a:pPr>
            <a:r>
              <a:rPr lang="tr-TR" sz="2000" dirty="0" smtClean="0">
                <a:latin typeface="Arial" pitchFamily="34" charset="0"/>
                <a:cs typeface="Arial" pitchFamily="34" charset="0"/>
              </a:rPr>
              <a:t>	•</a:t>
            </a:r>
            <a:r>
              <a:rPr lang="tr-TR" sz="2000" dirty="0">
                <a:latin typeface="Arial" pitchFamily="34" charset="0"/>
                <a:cs typeface="Arial" pitchFamily="34" charset="0"/>
              </a:rPr>
              <a:t>ilgili bilim/teknoloji alanlarının dinamiklerini gözeten </a:t>
            </a:r>
          </a:p>
          <a:p>
            <a:pPr marL="0" indent="0">
              <a:buNone/>
            </a:pPr>
            <a:r>
              <a:rPr lang="tr-TR" sz="2000" dirty="0" smtClean="0">
                <a:latin typeface="Arial" pitchFamily="34" charset="0"/>
                <a:cs typeface="Arial" pitchFamily="34" charset="0"/>
              </a:rPr>
              <a:t>yurt </a:t>
            </a:r>
            <a:r>
              <a:rPr lang="tr-TR" sz="2000" dirty="0">
                <a:latin typeface="Arial" pitchFamily="34" charset="0"/>
                <a:cs typeface="Arial" pitchFamily="34" charset="0"/>
              </a:rPr>
              <a:t>içinde yapılan Ar-Ge projelerini desteklemek ve bu projeler arasında eşgüdüm sağlamaktır. </a:t>
            </a:r>
          </a:p>
          <a:p>
            <a:pPr marL="0" indent="0" algn="just">
              <a:buNone/>
            </a:pPr>
            <a:endParaRPr lang="tr-TR" sz="2000" b="1" dirty="0" smtClean="0">
              <a:latin typeface="Arial" pitchFamily="34" charset="0"/>
              <a:cs typeface="Arial" pitchFamily="34" charset="0"/>
            </a:endParaRPr>
          </a:p>
          <a:p>
            <a:pPr marL="0" indent="0" algn="just">
              <a:buNone/>
            </a:pPr>
            <a:endParaRPr lang="tr-TR" sz="2400" dirty="0">
              <a:latin typeface="Times New Roman" panose="02020603050405020304" pitchFamily="18" charset="0"/>
              <a:cs typeface="Times New Roman" panose="02020603050405020304" pitchFamily="18" charset="0"/>
            </a:endParaRPr>
          </a:p>
          <a:p>
            <a:pPr marL="0" indent="0" algn="just">
              <a:buNone/>
            </a:pPr>
            <a:endParaRPr lang="tr-TR" dirty="0" smtClean="0">
              <a:latin typeface="Times New Roman" panose="02020603050405020304" pitchFamily="18" charset="0"/>
              <a:cs typeface="Times New Roman" panose="02020603050405020304" pitchFamily="18" charset="0"/>
            </a:endParaRPr>
          </a:p>
          <a:p>
            <a:pPr marL="0" indent="0">
              <a:buNone/>
            </a:pPr>
            <a:endParaRPr lang="tr-TR" dirty="0"/>
          </a:p>
        </p:txBody>
      </p:sp>
      <p:pic>
        <p:nvPicPr>
          <p:cNvPr id="6" name="Resim 5"/>
          <p:cNvPicPr>
            <a:picLocks noChangeAspect="1"/>
          </p:cNvPicPr>
          <p:nvPr/>
        </p:nvPicPr>
        <p:blipFill>
          <a:blip r:embed="rId2"/>
          <a:stretch>
            <a:fillRect/>
          </a:stretch>
        </p:blipFill>
        <p:spPr>
          <a:xfrm>
            <a:off x="3937090" y="4459458"/>
            <a:ext cx="3706783" cy="2398542"/>
          </a:xfrm>
          <a:prstGeom prst="rect">
            <a:avLst/>
          </a:prstGeom>
        </p:spPr>
      </p:pic>
      <p:pic>
        <p:nvPicPr>
          <p:cNvPr id="5" name="Resim 4"/>
          <p:cNvPicPr>
            <a:picLocks noChangeAspect="1"/>
          </p:cNvPicPr>
          <p:nvPr/>
        </p:nvPicPr>
        <p:blipFill>
          <a:blip r:embed="rId3"/>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31988232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5" y="332509"/>
            <a:ext cx="10282843" cy="1358179"/>
          </a:xfrm>
        </p:spPr>
        <p:txBody>
          <a:bodyPr>
            <a:noAutofit/>
          </a:bodyPr>
          <a:lstStyle/>
          <a:p>
            <a:pPr algn="ctr"/>
            <a:r>
              <a:rPr lang="tr-TR" sz="4800" b="1" dirty="0" smtClean="0">
                <a:latin typeface="Times New Roman" panose="02020603050405020304" pitchFamily="18" charset="0"/>
                <a:cs typeface="Times New Roman" panose="02020603050405020304" pitchFamily="18" charset="0"/>
              </a:rPr>
              <a:t>1003 – Öncelikli Alanlar Ar-Ge Projeleri Destekleme Programı</a:t>
            </a:r>
            <a:endParaRPr lang="tr-TR" sz="4800" dirty="0">
              <a:latin typeface="Times New Roman" panose="02020603050405020304" pitchFamily="18" charset="0"/>
              <a:cs typeface="Times New Roman" panose="02020603050405020304" pitchFamily="18" charset="0"/>
            </a:endParaRPr>
          </a:p>
        </p:txBody>
      </p:sp>
      <p:pic>
        <p:nvPicPr>
          <p:cNvPr id="4" name="İçerik Yer Tutucusu 3"/>
          <p:cNvPicPr>
            <a:picLocks noGrp="1" noChangeAspect="1"/>
          </p:cNvPicPr>
          <p:nvPr>
            <p:ph idx="1"/>
          </p:nvPr>
        </p:nvPicPr>
        <p:blipFill>
          <a:blip r:embed="rId2"/>
          <a:stretch>
            <a:fillRect/>
          </a:stretch>
        </p:blipFill>
        <p:spPr>
          <a:xfrm>
            <a:off x="1777587" y="2129485"/>
            <a:ext cx="7964880" cy="4154937"/>
          </a:xfrm>
          <a:prstGeom prst="rect">
            <a:avLst/>
          </a:prstGeom>
        </p:spPr>
      </p:pic>
      <p:pic>
        <p:nvPicPr>
          <p:cNvPr id="5" name="Resim 4"/>
          <p:cNvPicPr>
            <a:picLocks noChangeAspect="1"/>
          </p:cNvPicPr>
          <p:nvPr/>
        </p:nvPicPr>
        <p:blipFill>
          <a:blip r:embed="rId3"/>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2528612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498600" y="1541463"/>
            <a:ext cx="9144000" cy="2387600"/>
          </a:xfrm>
        </p:spPr>
        <p:txBody>
          <a:bodyPr>
            <a:noAutofit/>
          </a:bodyPr>
          <a:lstStyle/>
          <a:p>
            <a:r>
              <a:rPr lang="tr-TR" sz="4400" b="1" dirty="0" smtClean="0">
                <a:latin typeface="Times New Roman" panose="02020603050405020304" pitchFamily="18" charset="0"/>
                <a:cs typeface="Times New Roman" panose="02020603050405020304" pitchFamily="18" charset="0"/>
              </a:rPr>
              <a:t>BİLİMSEL ARAŞTIRMA PROJELERİ (BAP)</a:t>
            </a:r>
            <a:br>
              <a:rPr lang="tr-TR" sz="4400" b="1" dirty="0" smtClean="0">
                <a:latin typeface="Times New Roman" panose="02020603050405020304" pitchFamily="18" charset="0"/>
                <a:cs typeface="Times New Roman" panose="02020603050405020304" pitchFamily="18" charset="0"/>
              </a:rPr>
            </a:br>
            <a:r>
              <a:rPr lang="tr-TR" sz="4400" b="1" dirty="0">
                <a:latin typeface="Times New Roman" panose="02020603050405020304" pitchFamily="18" charset="0"/>
                <a:cs typeface="Times New Roman" panose="02020603050405020304" pitchFamily="18" charset="0"/>
              </a:rPr>
              <a:t/>
            </a:r>
            <a:br>
              <a:rPr lang="tr-TR" sz="4400" b="1" dirty="0">
                <a:latin typeface="Times New Roman" panose="02020603050405020304" pitchFamily="18" charset="0"/>
                <a:cs typeface="Times New Roman" panose="02020603050405020304" pitchFamily="18" charset="0"/>
              </a:rPr>
            </a:br>
            <a:r>
              <a:rPr lang="tr-TR" sz="4400" b="1" dirty="0">
                <a:latin typeface="Times New Roman" panose="02020603050405020304" pitchFamily="18" charset="0"/>
                <a:cs typeface="Times New Roman" panose="02020603050405020304" pitchFamily="18" charset="0"/>
              </a:rPr>
              <a:t>http://bap.atauni.edu.tr</a:t>
            </a:r>
          </a:p>
        </p:txBody>
      </p:sp>
      <p:pic>
        <p:nvPicPr>
          <p:cNvPr id="4" name="Resim 3"/>
          <p:cNvPicPr>
            <a:picLocks noChangeAspect="1"/>
          </p:cNvPicPr>
          <p:nvPr/>
        </p:nvPicPr>
        <p:blipFill>
          <a:blip r:embed="rId2"/>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12764189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6" y="332509"/>
            <a:ext cx="10083338" cy="1358179"/>
          </a:xfrm>
        </p:spPr>
        <p:txBody>
          <a:bodyPr>
            <a:noAutofit/>
          </a:bodyPr>
          <a:lstStyle/>
          <a:p>
            <a:pPr algn="ctr"/>
            <a:r>
              <a:rPr lang="tr-TR" sz="4800" b="1" dirty="0" smtClean="0">
                <a:latin typeface="Times New Roman" panose="02020603050405020304" pitchFamily="18" charset="0"/>
                <a:cs typeface="Times New Roman" panose="02020603050405020304" pitchFamily="18" charset="0"/>
              </a:rPr>
              <a:t>1003 – Öncelikli Alanlar Ar-Ge Projeleri Destekleme Programı</a:t>
            </a:r>
            <a:endParaRPr lang="tr-TR" sz="48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66255" y="1690688"/>
            <a:ext cx="11804072" cy="5009370"/>
          </a:xfrm>
        </p:spPr>
        <p:txBody>
          <a:bodyPr>
            <a:normAutofit/>
          </a:bodyPr>
          <a:lstStyle/>
          <a:p>
            <a:pPr marL="0" indent="0">
              <a:buNone/>
            </a:pPr>
            <a:endParaRPr lang="tr-TR" sz="3200" dirty="0" smtClean="0">
              <a:latin typeface="Times New Roman" panose="02020603050405020304" pitchFamily="18" charset="0"/>
              <a:cs typeface="Times New Roman" panose="02020603050405020304" pitchFamily="18" charset="0"/>
            </a:endParaRPr>
          </a:p>
          <a:p>
            <a:pPr marL="0" indent="0">
              <a:buNone/>
            </a:pPr>
            <a:r>
              <a:rPr lang="tr-TR" sz="3200" dirty="0" smtClean="0">
                <a:latin typeface="Times New Roman" panose="02020603050405020304" pitchFamily="18" charset="0"/>
                <a:cs typeface="Times New Roman" panose="02020603050405020304" pitchFamily="18" charset="0"/>
              </a:rPr>
              <a:t>İvme kazanılması gereken alanlarda ihtiyaç odaklı yaklaşımlar;</a:t>
            </a:r>
          </a:p>
          <a:p>
            <a:pPr lvl="2">
              <a:buFont typeface="Wingdings" panose="05000000000000000000" pitchFamily="2" charset="2"/>
              <a:buChar char="ü"/>
            </a:pPr>
            <a:r>
              <a:rPr lang="tr-TR" sz="2800" dirty="0" smtClean="0">
                <a:latin typeface="Times New Roman" panose="02020603050405020304" pitchFamily="18" charset="0"/>
                <a:cs typeface="Times New Roman" panose="02020603050405020304" pitchFamily="18" charset="0"/>
              </a:rPr>
              <a:t>Savunma</a:t>
            </a:r>
          </a:p>
          <a:p>
            <a:pPr lvl="2">
              <a:buFont typeface="Wingdings" panose="05000000000000000000" pitchFamily="2" charset="2"/>
              <a:buChar char="ü"/>
            </a:pPr>
            <a:r>
              <a:rPr lang="tr-TR" sz="2800" dirty="0" smtClean="0">
                <a:latin typeface="Times New Roman" panose="02020603050405020304" pitchFamily="18" charset="0"/>
                <a:cs typeface="Times New Roman" panose="02020603050405020304" pitchFamily="18" charset="0"/>
              </a:rPr>
              <a:t>Uzay </a:t>
            </a:r>
          </a:p>
          <a:p>
            <a:pPr lvl="2">
              <a:buFont typeface="Wingdings" panose="05000000000000000000" pitchFamily="2" charset="2"/>
              <a:buChar char="ü"/>
            </a:pPr>
            <a:r>
              <a:rPr lang="tr-TR" sz="2800" dirty="0" smtClean="0">
                <a:latin typeface="Times New Roman" panose="02020603050405020304" pitchFamily="18" charset="0"/>
                <a:cs typeface="Times New Roman" panose="02020603050405020304" pitchFamily="18" charset="0"/>
              </a:rPr>
              <a:t>Sağlık</a:t>
            </a:r>
          </a:p>
          <a:p>
            <a:pPr lvl="2">
              <a:buFont typeface="Wingdings" panose="05000000000000000000" pitchFamily="2" charset="2"/>
              <a:buChar char="ü"/>
            </a:pPr>
            <a:r>
              <a:rPr lang="tr-TR" sz="2800" dirty="0" smtClean="0">
                <a:latin typeface="Times New Roman" panose="02020603050405020304" pitchFamily="18" charset="0"/>
                <a:cs typeface="Times New Roman" panose="02020603050405020304" pitchFamily="18" charset="0"/>
              </a:rPr>
              <a:t>Enerji</a:t>
            </a:r>
          </a:p>
          <a:p>
            <a:pPr lvl="2">
              <a:buFont typeface="Wingdings" panose="05000000000000000000" pitchFamily="2" charset="2"/>
              <a:buChar char="ü"/>
            </a:pPr>
            <a:r>
              <a:rPr lang="tr-TR" sz="2800" dirty="0" smtClean="0">
                <a:latin typeface="Times New Roman" panose="02020603050405020304" pitchFamily="18" charset="0"/>
                <a:cs typeface="Times New Roman" panose="02020603050405020304" pitchFamily="18" charset="0"/>
              </a:rPr>
              <a:t>Su</a:t>
            </a:r>
          </a:p>
          <a:p>
            <a:pPr lvl="2">
              <a:buFont typeface="Wingdings" panose="05000000000000000000" pitchFamily="2" charset="2"/>
              <a:buChar char="ü"/>
            </a:pPr>
            <a:r>
              <a:rPr lang="tr-TR" sz="2800" dirty="0" smtClean="0">
                <a:latin typeface="Times New Roman" panose="02020603050405020304" pitchFamily="18" charset="0"/>
                <a:cs typeface="Times New Roman" panose="02020603050405020304" pitchFamily="18" charset="0"/>
              </a:rPr>
              <a:t>Gıda</a:t>
            </a:r>
          </a:p>
          <a:p>
            <a:pPr marL="0" indent="0">
              <a:buNone/>
            </a:pPr>
            <a:endParaRPr lang="tr-TR" dirty="0" smtClean="0"/>
          </a:p>
        </p:txBody>
      </p:sp>
      <p:pic>
        <p:nvPicPr>
          <p:cNvPr id="4" name="Resim 3"/>
          <p:cNvPicPr>
            <a:picLocks noChangeAspect="1"/>
          </p:cNvPicPr>
          <p:nvPr/>
        </p:nvPicPr>
        <p:blipFill>
          <a:blip r:embed="rId2"/>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19123890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6" y="332509"/>
            <a:ext cx="9634450" cy="1358179"/>
          </a:xfrm>
        </p:spPr>
        <p:txBody>
          <a:bodyPr>
            <a:noAutofit/>
          </a:bodyPr>
          <a:lstStyle/>
          <a:p>
            <a:pPr algn="ctr"/>
            <a:r>
              <a:rPr lang="tr-TR" sz="4800" b="1" dirty="0" smtClean="0">
                <a:latin typeface="Times New Roman" panose="02020603050405020304" pitchFamily="18" charset="0"/>
                <a:cs typeface="Times New Roman" panose="02020603050405020304" pitchFamily="18" charset="0"/>
              </a:rPr>
              <a:t>1003 – Öncelikli Alanlar Ar-Ge Projeleri Destekleme Programı</a:t>
            </a:r>
            <a:endParaRPr lang="tr-TR" sz="48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66255" y="1825624"/>
            <a:ext cx="11804072" cy="4874434"/>
          </a:xfrm>
        </p:spPr>
        <p:txBody>
          <a:bodyPr>
            <a:normAutofit/>
          </a:bodyPr>
          <a:lstStyle/>
          <a:p>
            <a:pPr marL="0" indent="0" algn="just">
              <a:buNone/>
            </a:pPr>
            <a:endParaRPr lang="tr-TR" dirty="0">
              <a:latin typeface="Times New Roman" panose="02020603050405020304" pitchFamily="18" charset="0"/>
              <a:cs typeface="Times New Roman" panose="02020603050405020304" pitchFamily="18" charset="0"/>
            </a:endParaRPr>
          </a:p>
          <a:p>
            <a:pPr marL="0" indent="0" algn="just">
              <a:buNone/>
            </a:pPr>
            <a:endParaRPr lang="tr-TR" dirty="0" smtClean="0">
              <a:latin typeface="Times New Roman" panose="02020603050405020304" pitchFamily="18" charset="0"/>
              <a:cs typeface="Times New Roman" panose="02020603050405020304" pitchFamily="18" charset="0"/>
            </a:endParaRPr>
          </a:p>
          <a:p>
            <a:pPr marL="0" indent="0">
              <a:buNone/>
            </a:pPr>
            <a:endParaRPr lang="tr-TR" dirty="0"/>
          </a:p>
        </p:txBody>
      </p:sp>
      <p:pic>
        <p:nvPicPr>
          <p:cNvPr id="5" name="Resim 4"/>
          <p:cNvPicPr>
            <a:picLocks noChangeAspect="1"/>
          </p:cNvPicPr>
          <p:nvPr/>
        </p:nvPicPr>
        <p:blipFill>
          <a:blip r:embed="rId2"/>
          <a:stretch>
            <a:fillRect/>
          </a:stretch>
        </p:blipFill>
        <p:spPr>
          <a:xfrm>
            <a:off x="1554739" y="1738716"/>
            <a:ext cx="8410575" cy="5048250"/>
          </a:xfrm>
          <a:prstGeom prst="rect">
            <a:avLst/>
          </a:prstGeom>
        </p:spPr>
      </p:pic>
      <p:pic>
        <p:nvPicPr>
          <p:cNvPr id="6" name="Resim 5"/>
          <p:cNvPicPr>
            <a:picLocks noChangeAspect="1"/>
          </p:cNvPicPr>
          <p:nvPr/>
        </p:nvPicPr>
        <p:blipFill>
          <a:blip r:embed="rId3"/>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30797437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5" y="332509"/>
            <a:ext cx="10216341" cy="1358179"/>
          </a:xfrm>
        </p:spPr>
        <p:txBody>
          <a:bodyPr>
            <a:noAutofit/>
          </a:bodyPr>
          <a:lstStyle/>
          <a:p>
            <a:pPr algn="ctr"/>
            <a:r>
              <a:rPr lang="tr-TR" sz="4800" b="1" dirty="0" smtClean="0">
                <a:latin typeface="Times New Roman" panose="02020603050405020304" pitchFamily="18" charset="0"/>
                <a:cs typeface="Times New Roman" panose="02020603050405020304" pitchFamily="18" charset="0"/>
              </a:rPr>
              <a:t>1003 – Öncelikli Alanlar Ar-Ge Projeleri Destekleme Programı</a:t>
            </a:r>
            <a:endParaRPr lang="tr-TR" sz="48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66255" y="1825624"/>
            <a:ext cx="11804072" cy="4874434"/>
          </a:xfrm>
        </p:spPr>
        <p:txBody>
          <a:bodyPr>
            <a:normAutofit/>
          </a:bodyPr>
          <a:lstStyle/>
          <a:p>
            <a:pPr marL="0" indent="0" algn="just">
              <a:buNone/>
            </a:pPr>
            <a:endParaRPr lang="tr-TR" dirty="0">
              <a:latin typeface="Times New Roman" panose="02020603050405020304" pitchFamily="18" charset="0"/>
              <a:cs typeface="Times New Roman" panose="02020603050405020304" pitchFamily="18" charset="0"/>
            </a:endParaRPr>
          </a:p>
          <a:p>
            <a:pPr marL="0" indent="0" algn="just">
              <a:buNone/>
            </a:pPr>
            <a:endParaRPr lang="tr-TR" dirty="0" smtClean="0">
              <a:latin typeface="Times New Roman" panose="02020603050405020304" pitchFamily="18" charset="0"/>
              <a:cs typeface="Times New Roman" panose="02020603050405020304" pitchFamily="18" charset="0"/>
            </a:endParaRPr>
          </a:p>
          <a:p>
            <a:pPr marL="0" indent="0">
              <a:buNone/>
            </a:pPr>
            <a:endParaRPr lang="tr-TR" dirty="0"/>
          </a:p>
        </p:txBody>
      </p:sp>
      <p:pic>
        <p:nvPicPr>
          <p:cNvPr id="7" name="Resim 6"/>
          <p:cNvPicPr>
            <a:picLocks noChangeAspect="1"/>
          </p:cNvPicPr>
          <p:nvPr/>
        </p:nvPicPr>
        <p:blipFill>
          <a:blip r:embed="rId2"/>
          <a:stretch>
            <a:fillRect/>
          </a:stretch>
        </p:blipFill>
        <p:spPr>
          <a:xfrm>
            <a:off x="1545214" y="1700616"/>
            <a:ext cx="8429625" cy="5124450"/>
          </a:xfrm>
          <a:prstGeom prst="rect">
            <a:avLst/>
          </a:prstGeom>
        </p:spPr>
      </p:pic>
      <p:pic>
        <p:nvPicPr>
          <p:cNvPr id="5" name="Resim 4"/>
          <p:cNvPicPr>
            <a:picLocks noChangeAspect="1"/>
          </p:cNvPicPr>
          <p:nvPr/>
        </p:nvPicPr>
        <p:blipFill>
          <a:blip r:embed="rId3"/>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3564864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5" y="332509"/>
            <a:ext cx="9958647" cy="1358179"/>
          </a:xfrm>
        </p:spPr>
        <p:txBody>
          <a:bodyPr>
            <a:noAutofit/>
          </a:bodyPr>
          <a:lstStyle/>
          <a:p>
            <a:pPr algn="ctr"/>
            <a:r>
              <a:rPr lang="tr-TR" sz="4800" b="1" dirty="0" smtClean="0">
                <a:latin typeface="Times New Roman" panose="02020603050405020304" pitchFamily="18" charset="0"/>
                <a:cs typeface="Times New Roman" panose="02020603050405020304" pitchFamily="18" charset="0"/>
              </a:rPr>
              <a:t>1003 – Öncelikli Alanlar Ar-Ge Projeleri Destekleme Programı</a:t>
            </a:r>
            <a:endParaRPr lang="tr-TR" sz="48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66255" y="1825624"/>
            <a:ext cx="11804072" cy="4874434"/>
          </a:xfrm>
        </p:spPr>
        <p:txBody>
          <a:bodyPr>
            <a:normAutofit/>
          </a:bodyPr>
          <a:lstStyle/>
          <a:p>
            <a:pPr marL="0" indent="0" algn="just">
              <a:buNone/>
            </a:pPr>
            <a:endParaRPr lang="tr-TR" dirty="0">
              <a:latin typeface="Times New Roman" panose="02020603050405020304" pitchFamily="18" charset="0"/>
              <a:cs typeface="Times New Roman" panose="02020603050405020304" pitchFamily="18" charset="0"/>
            </a:endParaRPr>
          </a:p>
          <a:p>
            <a:pPr marL="0" indent="0" algn="just">
              <a:buNone/>
            </a:pPr>
            <a:endParaRPr lang="tr-TR" dirty="0" smtClean="0">
              <a:latin typeface="Times New Roman" panose="02020603050405020304" pitchFamily="18" charset="0"/>
              <a:cs typeface="Times New Roman" panose="02020603050405020304" pitchFamily="18" charset="0"/>
            </a:endParaRPr>
          </a:p>
          <a:p>
            <a:pPr marL="0" indent="0">
              <a:buNone/>
            </a:pPr>
            <a:endParaRPr lang="tr-TR" dirty="0"/>
          </a:p>
        </p:txBody>
      </p:sp>
      <p:pic>
        <p:nvPicPr>
          <p:cNvPr id="4" name="Resim 3"/>
          <p:cNvPicPr>
            <a:picLocks noChangeAspect="1"/>
          </p:cNvPicPr>
          <p:nvPr/>
        </p:nvPicPr>
        <p:blipFill>
          <a:blip r:embed="rId2"/>
          <a:stretch>
            <a:fillRect/>
          </a:stretch>
        </p:blipFill>
        <p:spPr>
          <a:xfrm>
            <a:off x="2428874" y="2089698"/>
            <a:ext cx="6765001" cy="4272016"/>
          </a:xfrm>
          <a:prstGeom prst="rect">
            <a:avLst/>
          </a:prstGeom>
        </p:spPr>
      </p:pic>
      <p:pic>
        <p:nvPicPr>
          <p:cNvPr id="5" name="Resim 4"/>
          <p:cNvPicPr>
            <a:picLocks noChangeAspect="1"/>
          </p:cNvPicPr>
          <p:nvPr/>
        </p:nvPicPr>
        <p:blipFill>
          <a:blip r:embed="rId3"/>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2682478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19474" y="276238"/>
            <a:ext cx="9792392" cy="863245"/>
          </a:xfrm>
        </p:spPr>
        <p:txBody>
          <a:bodyPr>
            <a:noAutofit/>
          </a:bodyPr>
          <a:lstStyle/>
          <a:p>
            <a:pPr algn="ctr"/>
            <a:r>
              <a:rPr lang="tr-TR" sz="3600" b="1" dirty="0" smtClean="0">
                <a:latin typeface="Times New Roman" panose="02020603050405020304" pitchFamily="18" charset="0"/>
                <a:cs typeface="Times New Roman" panose="02020603050405020304" pitchFamily="18" charset="0"/>
              </a:rPr>
              <a:t>1003 – Öncelikli Alanlar Ar-Ge Projeleri Destekleme Programı</a:t>
            </a:r>
            <a:endParaRPr lang="tr-TR" sz="36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66255" y="1420837"/>
            <a:ext cx="11036969" cy="5279221"/>
          </a:xfrm>
        </p:spPr>
        <p:txBody>
          <a:bodyPr>
            <a:normAutofit fontScale="85000" lnSpcReduction="20000"/>
          </a:bodyPr>
          <a:lstStyle/>
          <a:p>
            <a:pPr marL="0" indent="0" algn="just">
              <a:buNone/>
            </a:pPr>
            <a:r>
              <a:rPr lang="tr-TR" b="1" dirty="0" smtClean="0">
                <a:latin typeface="Arial" pitchFamily="34" charset="0"/>
                <a:cs typeface="Arial" pitchFamily="34" charset="0"/>
              </a:rPr>
              <a:t>Bütçe Kalemleri:</a:t>
            </a:r>
            <a:endParaRPr lang="tr-TR" b="1" dirty="0">
              <a:latin typeface="Arial" pitchFamily="34" charset="0"/>
              <a:cs typeface="Arial" pitchFamily="34" charset="0"/>
            </a:endParaRPr>
          </a:p>
          <a:p>
            <a:pPr marL="0" indent="0">
              <a:buNone/>
            </a:pPr>
            <a:r>
              <a:rPr lang="tr-TR" dirty="0" smtClean="0">
                <a:latin typeface="Arial" pitchFamily="34" charset="0"/>
                <a:cs typeface="Arial" pitchFamily="34" charset="0"/>
              </a:rPr>
              <a:t>Desteklenecek </a:t>
            </a:r>
            <a:r>
              <a:rPr lang="tr-TR" dirty="0">
                <a:latin typeface="Arial" pitchFamily="34" charset="0"/>
                <a:cs typeface="Arial" pitchFamily="34" charset="0"/>
              </a:rPr>
              <a:t>bütçe kalemleri </a:t>
            </a:r>
          </a:p>
          <a:p>
            <a:pPr marL="0" indent="0">
              <a:buNone/>
            </a:pPr>
            <a:r>
              <a:rPr lang="tr-TR" dirty="0" smtClean="0">
                <a:latin typeface="Arial" pitchFamily="34" charset="0"/>
                <a:cs typeface="Arial" pitchFamily="34" charset="0"/>
              </a:rPr>
              <a:t>	Makine </a:t>
            </a:r>
            <a:r>
              <a:rPr lang="tr-TR" dirty="0">
                <a:latin typeface="Arial" pitchFamily="34" charset="0"/>
                <a:cs typeface="Arial" pitchFamily="34" charset="0"/>
              </a:rPr>
              <a:t>Teçhizat </a:t>
            </a:r>
          </a:p>
          <a:p>
            <a:pPr marL="0" indent="0">
              <a:buNone/>
            </a:pPr>
            <a:r>
              <a:rPr lang="tr-TR" dirty="0">
                <a:latin typeface="Arial" pitchFamily="34" charset="0"/>
                <a:cs typeface="Arial" pitchFamily="34" charset="0"/>
              </a:rPr>
              <a:t>	</a:t>
            </a:r>
            <a:r>
              <a:rPr lang="tr-TR" dirty="0" smtClean="0">
                <a:latin typeface="Arial" pitchFamily="34" charset="0"/>
                <a:cs typeface="Arial" pitchFamily="34" charset="0"/>
              </a:rPr>
              <a:t>Sarf </a:t>
            </a:r>
            <a:r>
              <a:rPr lang="tr-TR" dirty="0">
                <a:latin typeface="Arial" pitchFamily="34" charset="0"/>
                <a:cs typeface="Arial" pitchFamily="34" charset="0"/>
              </a:rPr>
              <a:t>Malzeme </a:t>
            </a:r>
          </a:p>
          <a:p>
            <a:pPr marL="0" indent="0">
              <a:buNone/>
            </a:pPr>
            <a:r>
              <a:rPr lang="tr-TR" dirty="0">
                <a:latin typeface="Arial" pitchFamily="34" charset="0"/>
                <a:cs typeface="Arial" pitchFamily="34" charset="0"/>
              </a:rPr>
              <a:t>	</a:t>
            </a:r>
            <a:r>
              <a:rPr lang="tr-TR" dirty="0" smtClean="0">
                <a:latin typeface="Arial" pitchFamily="34" charset="0"/>
                <a:cs typeface="Arial" pitchFamily="34" charset="0"/>
              </a:rPr>
              <a:t>Hizmet </a:t>
            </a:r>
            <a:endParaRPr lang="tr-TR" dirty="0">
              <a:latin typeface="Arial" pitchFamily="34" charset="0"/>
              <a:cs typeface="Arial" pitchFamily="34" charset="0"/>
            </a:endParaRPr>
          </a:p>
          <a:p>
            <a:pPr marL="0" indent="0">
              <a:buNone/>
            </a:pPr>
            <a:r>
              <a:rPr lang="tr-TR" dirty="0">
                <a:latin typeface="Arial" pitchFamily="34" charset="0"/>
                <a:cs typeface="Arial" pitchFamily="34" charset="0"/>
              </a:rPr>
              <a:t>	</a:t>
            </a:r>
            <a:r>
              <a:rPr lang="tr-TR" dirty="0" smtClean="0">
                <a:latin typeface="Arial" pitchFamily="34" charset="0"/>
                <a:cs typeface="Arial" pitchFamily="34" charset="0"/>
              </a:rPr>
              <a:t>Burs </a:t>
            </a:r>
            <a:endParaRPr lang="tr-TR" dirty="0">
              <a:latin typeface="Arial" pitchFamily="34" charset="0"/>
              <a:cs typeface="Arial" pitchFamily="34" charset="0"/>
            </a:endParaRPr>
          </a:p>
          <a:p>
            <a:pPr marL="0" indent="0">
              <a:buNone/>
            </a:pPr>
            <a:r>
              <a:rPr lang="tr-TR" dirty="0">
                <a:latin typeface="Arial" pitchFamily="34" charset="0"/>
                <a:cs typeface="Arial" pitchFamily="34" charset="0"/>
              </a:rPr>
              <a:t>	</a:t>
            </a:r>
            <a:r>
              <a:rPr lang="tr-TR" dirty="0" smtClean="0">
                <a:latin typeface="Arial" pitchFamily="34" charset="0"/>
                <a:cs typeface="Arial" pitchFamily="34" charset="0"/>
              </a:rPr>
              <a:t>Teknik </a:t>
            </a:r>
            <a:r>
              <a:rPr lang="tr-TR" dirty="0">
                <a:latin typeface="Arial" pitchFamily="34" charset="0"/>
                <a:cs typeface="Arial" pitchFamily="34" charset="0"/>
              </a:rPr>
              <a:t>Personel </a:t>
            </a:r>
          </a:p>
          <a:p>
            <a:pPr marL="0" indent="0" fontAlgn="base">
              <a:buNone/>
            </a:pPr>
            <a:r>
              <a:rPr lang="tr-TR" dirty="0">
                <a:latin typeface="Arial" pitchFamily="34" charset="0"/>
                <a:cs typeface="Arial" pitchFamily="34" charset="0"/>
              </a:rPr>
              <a:t>	</a:t>
            </a:r>
            <a:r>
              <a:rPr lang="tr-TR" dirty="0" smtClean="0">
                <a:latin typeface="Arial" pitchFamily="34" charset="0"/>
                <a:cs typeface="Arial" pitchFamily="34" charset="0"/>
              </a:rPr>
              <a:t>Seyahat </a:t>
            </a:r>
          </a:p>
          <a:p>
            <a:pPr fontAlgn="base"/>
            <a:r>
              <a:rPr lang="tr-TR" dirty="0" smtClean="0">
                <a:latin typeface="Arial" pitchFamily="34" charset="0"/>
                <a:cs typeface="Arial" pitchFamily="34" charset="0"/>
              </a:rPr>
              <a:t>Proje </a:t>
            </a:r>
            <a:r>
              <a:rPr lang="tr-TR" dirty="0">
                <a:latin typeface="Arial" pitchFamily="34" charset="0"/>
                <a:cs typeface="Arial" pitchFamily="34" charset="0"/>
              </a:rPr>
              <a:t>yürütücüsü, araştırmacı ve proje danışmanlarına 2017 yılında ödenebilecek </a:t>
            </a:r>
            <a:r>
              <a:rPr lang="tr-TR" b="1" dirty="0">
                <a:latin typeface="Arial" pitchFamily="34" charset="0"/>
                <a:cs typeface="Arial" pitchFamily="34" charset="0"/>
              </a:rPr>
              <a:t>PTİ üst limitleri </a:t>
            </a:r>
            <a:r>
              <a:rPr lang="tr-TR" dirty="0">
                <a:latin typeface="Arial" pitchFamily="34" charset="0"/>
                <a:cs typeface="Arial" pitchFamily="34" charset="0"/>
              </a:rPr>
              <a:t>aşağıdaki gibidir:</a:t>
            </a:r>
          </a:p>
          <a:p>
            <a:pPr fontAlgn="base"/>
            <a:r>
              <a:rPr lang="tr-TR" dirty="0">
                <a:latin typeface="Arial" pitchFamily="34" charset="0"/>
                <a:cs typeface="Arial" pitchFamily="34" charset="0"/>
              </a:rPr>
              <a:t>                 </a:t>
            </a:r>
            <a:r>
              <a:rPr lang="tr-TR" b="1" dirty="0">
                <a:solidFill>
                  <a:srgbClr val="FF0000"/>
                </a:solidFill>
                <a:latin typeface="Arial" pitchFamily="34" charset="0"/>
                <a:cs typeface="Arial" pitchFamily="34" charset="0"/>
              </a:rPr>
              <a:t>Proje yürütücüsü için : 2.000 TL/ay</a:t>
            </a:r>
            <a:br>
              <a:rPr lang="tr-TR" b="1" dirty="0">
                <a:solidFill>
                  <a:srgbClr val="FF0000"/>
                </a:solidFill>
                <a:latin typeface="Arial" pitchFamily="34" charset="0"/>
                <a:cs typeface="Arial" pitchFamily="34" charset="0"/>
              </a:rPr>
            </a:br>
            <a:r>
              <a:rPr lang="tr-TR" b="1" dirty="0">
                <a:solidFill>
                  <a:srgbClr val="FF0000"/>
                </a:solidFill>
                <a:latin typeface="Arial" pitchFamily="34" charset="0"/>
                <a:cs typeface="Arial" pitchFamily="34" charset="0"/>
              </a:rPr>
              <a:t>                 Proje yöneticisi için : 2.500 TL/ay</a:t>
            </a:r>
            <a:br>
              <a:rPr lang="tr-TR" b="1" dirty="0">
                <a:solidFill>
                  <a:srgbClr val="FF0000"/>
                </a:solidFill>
                <a:latin typeface="Arial" pitchFamily="34" charset="0"/>
                <a:cs typeface="Arial" pitchFamily="34" charset="0"/>
              </a:rPr>
            </a:br>
            <a:r>
              <a:rPr lang="tr-TR" b="1" dirty="0">
                <a:solidFill>
                  <a:srgbClr val="FF0000"/>
                </a:solidFill>
                <a:latin typeface="Arial" pitchFamily="34" charset="0"/>
                <a:cs typeface="Arial" pitchFamily="34" charset="0"/>
              </a:rPr>
              <a:t>                 Araştırmacı için : 1.000 TL/ay</a:t>
            </a:r>
            <a:br>
              <a:rPr lang="tr-TR" b="1" dirty="0">
                <a:solidFill>
                  <a:srgbClr val="FF0000"/>
                </a:solidFill>
                <a:latin typeface="Arial" pitchFamily="34" charset="0"/>
                <a:cs typeface="Arial" pitchFamily="34" charset="0"/>
              </a:rPr>
            </a:br>
            <a:r>
              <a:rPr lang="tr-TR" b="1" dirty="0">
                <a:solidFill>
                  <a:srgbClr val="FF0000"/>
                </a:solidFill>
                <a:latin typeface="Arial" pitchFamily="34" charset="0"/>
                <a:cs typeface="Arial" pitchFamily="34" charset="0"/>
              </a:rPr>
              <a:t>                 Danışman için : 1.500 TL/yıl </a:t>
            </a:r>
            <a:endParaRPr lang="tr-TR" dirty="0"/>
          </a:p>
        </p:txBody>
      </p:sp>
      <p:pic>
        <p:nvPicPr>
          <p:cNvPr id="4" name="Resim 3"/>
          <p:cNvPicPr>
            <a:picLocks noChangeAspect="1"/>
          </p:cNvPicPr>
          <p:nvPr/>
        </p:nvPicPr>
        <p:blipFill>
          <a:blip r:embed="rId2"/>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3059246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6" y="332509"/>
            <a:ext cx="9742516" cy="1358179"/>
          </a:xfrm>
        </p:spPr>
        <p:txBody>
          <a:bodyPr>
            <a:noAutofit/>
          </a:bodyPr>
          <a:lstStyle/>
          <a:p>
            <a:pPr algn="ctr"/>
            <a:r>
              <a:rPr lang="tr-TR" sz="4800" b="1" dirty="0" smtClean="0">
                <a:latin typeface="Times New Roman" panose="02020603050405020304" pitchFamily="18" charset="0"/>
                <a:cs typeface="Times New Roman" panose="02020603050405020304" pitchFamily="18" charset="0"/>
              </a:rPr>
              <a:t>1003 – Öncelikli Alanlar Ar-Ge Projeleri Destekleme Programı</a:t>
            </a:r>
            <a:endParaRPr lang="tr-TR" sz="48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66255" y="1825624"/>
            <a:ext cx="11804072" cy="4874434"/>
          </a:xfrm>
        </p:spPr>
        <p:txBody>
          <a:bodyPr>
            <a:normAutofit/>
          </a:bodyPr>
          <a:lstStyle/>
          <a:p>
            <a:pPr marL="0" indent="0">
              <a:buNone/>
            </a:pPr>
            <a:endParaRPr lang="tr-TR" dirty="0" smtClean="0"/>
          </a:p>
          <a:p>
            <a:pPr marL="0" indent="0">
              <a:buNone/>
            </a:pPr>
            <a:endParaRPr lang="tr-TR" dirty="0" smtClean="0"/>
          </a:p>
          <a:p>
            <a:pPr>
              <a:buFont typeface="Wingdings" panose="05000000000000000000" pitchFamily="2" charset="2"/>
              <a:buChar char="ü"/>
            </a:pPr>
            <a:r>
              <a:rPr lang="tr-TR" dirty="0" smtClean="0"/>
              <a:t> Bu </a:t>
            </a:r>
            <a:r>
              <a:rPr lang="tr-TR" dirty="0"/>
              <a:t>destek programı kapsamında aynı anda en fazla </a:t>
            </a:r>
            <a:r>
              <a:rPr lang="tr-TR" b="1" dirty="0"/>
              <a:t>bir projede yürütücü</a:t>
            </a:r>
            <a:r>
              <a:rPr lang="tr-TR" dirty="0"/>
              <a:t> veya </a:t>
            </a:r>
            <a:r>
              <a:rPr lang="tr-TR" b="1" dirty="0"/>
              <a:t>iki projede araştırmacı</a:t>
            </a:r>
            <a:r>
              <a:rPr lang="tr-TR" dirty="0"/>
              <a:t> olarak görev alabilirler. </a:t>
            </a:r>
          </a:p>
          <a:p>
            <a:pPr marL="0" indent="0">
              <a:buNone/>
            </a:pPr>
            <a:endParaRPr lang="tr-TR" dirty="0"/>
          </a:p>
        </p:txBody>
      </p:sp>
      <p:pic>
        <p:nvPicPr>
          <p:cNvPr id="4" name="Resim 3"/>
          <p:cNvPicPr>
            <a:picLocks noChangeAspect="1"/>
          </p:cNvPicPr>
          <p:nvPr/>
        </p:nvPicPr>
        <p:blipFill>
          <a:blip r:embed="rId2"/>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659143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5" y="332509"/>
            <a:ext cx="9767453" cy="1358179"/>
          </a:xfrm>
        </p:spPr>
        <p:txBody>
          <a:bodyPr>
            <a:noAutofit/>
          </a:bodyPr>
          <a:lstStyle/>
          <a:p>
            <a:pPr algn="ctr"/>
            <a:r>
              <a:rPr lang="tr-TR" sz="4800" b="1" dirty="0" smtClean="0">
                <a:latin typeface="Times New Roman" panose="02020603050405020304" pitchFamily="18" charset="0"/>
                <a:cs typeface="Times New Roman" panose="02020603050405020304" pitchFamily="18" charset="0"/>
              </a:rPr>
              <a:t>1003 – Öncelikli Alanlar Ar-Ge Projeleri Destekleme Programı</a:t>
            </a:r>
            <a:endParaRPr lang="tr-TR" sz="48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66255" y="1825624"/>
            <a:ext cx="11804072" cy="4874434"/>
          </a:xfrm>
        </p:spPr>
        <p:txBody>
          <a:bodyPr>
            <a:normAutofit/>
          </a:bodyPr>
          <a:lstStyle/>
          <a:p>
            <a:pPr marL="0" indent="0" algn="just">
              <a:buNone/>
            </a:pPr>
            <a:r>
              <a:rPr lang="tr-TR" b="1" u="sng" dirty="0" smtClean="0">
                <a:latin typeface="Times New Roman" panose="02020603050405020304" pitchFamily="18" charset="0"/>
                <a:cs typeface="Times New Roman" panose="02020603050405020304" pitchFamily="18" charset="0"/>
              </a:rPr>
              <a:t>Başvuru ve Değerlendirme:</a:t>
            </a:r>
            <a:endParaRPr lang="tr-TR" b="1" u="sng" dirty="0">
              <a:latin typeface="Times New Roman" panose="02020603050405020304" pitchFamily="18" charset="0"/>
              <a:cs typeface="Times New Roman" panose="02020603050405020304" pitchFamily="18" charset="0"/>
            </a:endParaRPr>
          </a:p>
          <a:p>
            <a:pPr marL="0" indent="0" algn="just">
              <a:buNone/>
            </a:pPr>
            <a:endParaRPr lang="tr-TR" dirty="0" smtClean="0">
              <a:latin typeface="Times New Roman" panose="02020603050405020304" pitchFamily="18" charset="0"/>
              <a:cs typeface="Times New Roman" panose="02020603050405020304" pitchFamily="18" charset="0"/>
            </a:endParaRPr>
          </a:p>
          <a:p>
            <a:pPr marL="0" indent="0">
              <a:buNone/>
            </a:pPr>
            <a:endParaRPr lang="tr-TR" dirty="0"/>
          </a:p>
        </p:txBody>
      </p:sp>
      <p:pic>
        <p:nvPicPr>
          <p:cNvPr id="5" name="Resim 4"/>
          <p:cNvPicPr>
            <a:picLocks noChangeAspect="1"/>
          </p:cNvPicPr>
          <p:nvPr/>
        </p:nvPicPr>
        <p:blipFill>
          <a:blip r:embed="rId2"/>
          <a:stretch>
            <a:fillRect/>
          </a:stretch>
        </p:blipFill>
        <p:spPr>
          <a:xfrm>
            <a:off x="1404851" y="2547763"/>
            <a:ext cx="6176356" cy="3971966"/>
          </a:xfrm>
          <a:prstGeom prst="rect">
            <a:avLst/>
          </a:prstGeom>
        </p:spPr>
      </p:pic>
      <p:pic>
        <p:nvPicPr>
          <p:cNvPr id="6" name="Resim 5"/>
          <p:cNvPicPr>
            <a:picLocks noChangeAspect="1"/>
          </p:cNvPicPr>
          <p:nvPr/>
        </p:nvPicPr>
        <p:blipFill>
          <a:blip r:embed="rId3"/>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899802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6" y="332509"/>
            <a:ext cx="10274530" cy="1358179"/>
          </a:xfrm>
        </p:spPr>
        <p:txBody>
          <a:bodyPr>
            <a:noAutofit/>
          </a:bodyPr>
          <a:lstStyle/>
          <a:p>
            <a:pPr algn="ctr"/>
            <a:r>
              <a:rPr lang="tr-TR" sz="4800" b="1" dirty="0" smtClean="0">
                <a:latin typeface="Times New Roman" panose="02020603050405020304" pitchFamily="18" charset="0"/>
                <a:cs typeface="Times New Roman" panose="02020603050405020304" pitchFamily="18" charset="0"/>
              </a:rPr>
              <a:t>1003 – Öncelikli Alanlar Ar-Ge Projeleri Destekleme Programı</a:t>
            </a:r>
            <a:endParaRPr lang="tr-TR" sz="48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66255" y="1825624"/>
            <a:ext cx="11804072" cy="4874434"/>
          </a:xfrm>
        </p:spPr>
        <p:txBody>
          <a:bodyPr>
            <a:normAutofit/>
          </a:bodyPr>
          <a:lstStyle/>
          <a:p>
            <a:pPr marL="0" indent="0" algn="just">
              <a:buNone/>
            </a:pPr>
            <a:r>
              <a:rPr lang="tr-TR" b="1" u="sng" dirty="0" smtClean="0">
                <a:latin typeface="Times New Roman" panose="02020603050405020304" pitchFamily="18" charset="0"/>
                <a:cs typeface="Times New Roman" panose="02020603050405020304" pitchFamily="18" charset="0"/>
              </a:rPr>
              <a:t>Başvuru ve Değerlendirme:</a:t>
            </a:r>
            <a:r>
              <a:rPr lang="tr-TR" b="1" dirty="0" smtClean="0">
                <a:latin typeface="Times New Roman" panose="02020603050405020304" pitchFamily="18" charset="0"/>
                <a:cs typeface="Times New Roman" panose="02020603050405020304" pitchFamily="18" charset="0"/>
              </a:rPr>
              <a:t> İlk aşama</a:t>
            </a:r>
          </a:p>
          <a:p>
            <a:pPr marL="0" indent="0" algn="just">
              <a:buNone/>
            </a:pPr>
            <a:endParaRPr lang="tr-TR" b="1" u="sng" dirty="0">
              <a:latin typeface="Times New Roman" panose="02020603050405020304" pitchFamily="18" charset="0"/>
              <a:cs typeface="Times New Roman" panose="02020603050405020304" pitchFamily="18" charset="0"/>
            </a:endParaRPr>
          </a:p>
          <a:p>
            <a:pPr marL="0" indent="0" algn="just">
              <a:buNone/>
            </a:pPr>
            <a:endParaRPr lang="tr-TR" dirty="0" smtClean="0">
              <a:latin typeface="Times New Roman" panose="02020603050405020304" pitchFamily="18" charset="0"/>
              <a:cs typeface="Times New Roman" panose="02020603050405020304" pitchFamily="18" charset="0"/>
            </a:endParaRPr>
          </a:p>
          <a:p>
            <a:pPr marL="0" indent="0">
              <a:buNone/>
            </a:pPr>
            <a:endParaRPr lang="tr-TR" dirty="0"/>
          </a:p>
        </p:txBody>
      </p:sp>
      <p:pic>
        <p:nvPicPr>
          <p:cNvPr id="4" name="Resim 3"/>
          <p:cNvPicPr>
            <a:picLocks noChangeAspect="1"/>
          </p:cNvPicPr>
          <p:nvPr/>
        </p:nvPicPr>
        <p:blipFill>
          <a:blip r:embed="rId2"/>
          <a:stretch>
            <a:fillRect/>
          </a:stretch>
        </p:blipFill>
        <p:spPr>
          <a:xfrm>
            <a:off x="1156855" y="2291166"/>
            <a:ext cx="8382000" cy="3943350"/>
          </a:xfrm>
          <a:prstGeom prst="rect">
            <a:avLst/>
          </a:prstGeom>
        </p:spPr>
      </p:pic>
      <p:pic>
        <p:nvPicPr>
          <p:cNvPr id="5" name="Resim 4"/>
          <p:cNvPicPr>
            <a:picLocks noChangeAspect="1"/>
          </p:cNvPicPr>
          <p:nvPr/>
        </p:nvPicPr>
        <p:blipFill>
          <a:blip r:embed="rId3"/>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3760813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5" y="143323"/>
            <a:ext cx="10033461" cy="1229005"/>
          </a:xfrm>
        </p:spPr>
        <p:txBody>
          <a:bodyPr>
            <a:noAutofit/>
          </a:bodyPr>
          <a:lstStyle/>
          <a:p>
            <a:pPr algn="ctr"/>
            <a:r>
              <a:rPr lang="tr-TR" sz="3600" b="1" dirty="0" smtClean="0">
                <a:latin typeface="Times New Roman" panose="02020603050405020304" pitchFamily="18" charset="0"/>
                <a:cs typeface="Times New Roman" panose="02020603050405020304" pitchFamily="18" charset="0"/>
              </a:rPr>
              <a:t>1003 – Öncelikli Alanlar Ar-Ge Projeleri Destekleme Programı</a:t>
            </a:r>
            <a:endParaRPr lang="tr-TR" sz="36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66255" y="1586474"/>
            <a:ext cx="11804072" cy="4874434"/>
          </a:xfrm>
        </p:spPr>
        <p:txBody>
          <a:bodyPr>
            <a:normAutofit/>
          </a:bodyPr>
          <a:lstStyle/>
          <a:p>
            <a:pPr marL="0" indent="0" algn="just">
              <a:buNone/>
            </a:pPr>
            <a:r>
              <a:rPr lang="tr-TR" b="1" u="sng" dirty="0" smtClean="0">
                <a:latin typeface="Times New Roman" panose="02020603050405020304" pitchFamily="18" charset="0"/>
                <a:cs typeface="Times New Roman" panose="02020603050405020304" pitchFamily="18" charset="0"/>
              </a:rPr>
              <a:t>Başvuru ve Değerlendirme:</a:t>
            </a:r>
            <a:r>
              <a:rPr lang="tr-TR" b="1" dirty="0" smtClean="0">
                <a:latin typeface="Times New Roman" panose="02020603050405020304" pitchFamily="18" charset="0"/>
                <a:cs typeface="Times New Roman" panose="02020603050405020304" pitchFamily="18" charset="0"/>
              </a:rPr>
              <a:t> İkinci aşama</a:t>
            </a:r>
          </a:p>
          <a:p>
            <a:pPr marL="0" indent="0" algn="just">
              <a:buNone/>
            </a:pPr>
            <a:endParaRPr lang="tr-TR" b="1" u="sng" dirty="0">
              <a:latin typeface="Times New Roman" panose="02020603050405020304" pitchFamily="18" charset="0"/>
              <a:cs typeface="Times New Roman" panose="02020603050405020304" pitchFamily="18" charset="0"/>
            </a:endParaRPr>
          </a:p>
          <a:p>
            <a:pPr marL="0" indent="0" algn="just">
              <a:buNone/>
            </a:pPr>
            <a:endParaRPr lang="tr-TR" dirty="0" smtClean="0">
              <a:latin typeface="Times New Roman" panose="02020603050405020304" pitchFamily="18" charset="0"/>
              <a:cs typeface="Times New Roman" panose="02020603050405020304" pitchFamily="18" charset="0"/>
            </a:endParaRPr>
          </a:p>
          <a:p>
            <a:pPr marL="0" indent="0">
              <a:buNone/>
            </a:pPr>
            <a:endParaRPr lang="tr-TR" dirty="0"/>
          </a:p>
        </p:txBody>
      </p:sp>
      <p:pic>
        <p:nvPicPr>
          <p:cNvPr id="5" name="Resim 4"/>
          <p:cNvPicPr>
            <a:picLocks noChangeAspect="1"/>
          </p:cNvPicPr>
          <p:nvPr/>
        </p:nvPicPr>
        <p:blipFill>
          <a:blip r:embed="rId2"/>
          <a:stretch>
            <a:fillRect/>
          </a:stretch>
        </p:blipFill>
        <p:spPr>
          <a:xfrm>
            <a:off x="1102736" y="2246168"/>
            <a:ext cx="8941596" cy="4611832"/>
          </a:xfrm>
          <a:prstGeom prst="rect">
            <a:avLst/>
          </a:prstGeom>
        </p:spPr>
      </p:pic>
      <p:pic>
        <p:nvPicPr>
          <p:cNvPr id="6" name="Resim 5"/>
          <p:cNvPicPr>
            <a:picLocks noChangeAspect="1"/>
          </p:cNvPicPr>
          <p:nvPr/>
        </p:nvPicPr>
        <p:blipFill>
          <a:blip r:embed="rId3"/>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3744411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6" y="332509"/>
            <a:ext cx="10066712" cy="1358179"/>
          </a:xfrm>
        </p:spPr>
        <p:txBody>
          <a:bodyPr>
            <a:noAutofit/>
          </a:bodyPr>
          <a:lstStyle/>
          <a:p>
            <a:pPr algn="ctr"/>
            <a:r>
              <a:rPr lang="tr-TR" sz="4800" b="1" dirty="0" smtClean="0">
                <a:latin typeface="Times New Roman" panose="02020603050405020304" pitchFamily="18" charset="0"/>
                <a:cs typeface="Times New Roman" panose="02020603050405020304" pitchFamily="18" charset="0"/>
              </a:rPr>
              <a:t>1003 – Öncelikli Alanlar Ar-Ge Projeleri Destekleme Programı</a:t>
            </a:r>
            <a:endParaRPr lang="tr-TR" sz="48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66255" y="1825624"/>
            <a:ext cx="11804072" cy="4874434"/>
          </a:xfrm>
        </p:spPr>
        <p:txBody>
          <a:bodyPr>
            <a:normAutofit/>
          </a:bodyPr>
          <a:lstStyle/>
          <a:p>
            <a:pPr marL="0" indent="0" algn="just">
              <a:buNone/>
            </a:pPr>
            <a:endParaRPr lang="tr-TR" b="1" dirty="0" smtClean="0">
              <a:latin typeface="Times New Roman" panose="02020603050405020304" pitchFamily="18" charset="0"/>
              <a:cs typeface="Times New Roman" panose="02020603050405020304" pitchFamily="18" charset="0"/>
            </a:endParaRPr>
          </a:p>
          <a:p>
            <a:pPr marL="0" indent="0" algn="just">
              <a:buNone/>
            </a:pPr>
            <a:r>
              <a:rPr lang="tr-TR" b="1" dirty="0" smtClean="0">
                <a:latin typeface="Times New Roman" panose="02020603050405020304" pitchFamily="18" charset="0"/>
                <a:cs typeface="Times New Roman" panose="02020603050405020304" pitchFamily="18" charset="0"/>
              </a:rPr>
              <a:t>Başvuru </a:t>
            </a:r>
            <a:r>
              <a:rPr lang="tr-TR" b="1" dirty="0">
                <a:latin typeface="Times New Roman" panose="02020603050405020304" pitchFamily="18" charset="0"/>
                <a:cs typeface="Times New Roman" panose="02020603050405020304" pitchFamily="18" charset="0"/>
              </a:rPr>
              <a:t>Tarihleri:</a:t>
            </a:r>
          </a:p>
          <a:p>
            <a:pPr marL="0" indent="0" algn="just">
              <a:buNone/>
            </a:pPr>
            <a:r>
              <a:rPr lang="tr-TR" dirty="0"/>
              <a:t>Belirli bir zaman aralığı bulunmamakla birlikte açılan çağrılara göre değişmektedir.</a:t>
            </a:r>
          </a:p>
          <a:p>
            <a:pPr marL="0" indent="0" fontAlgn="base">
              <a:buNone/>
            </a:pPr>
            <a:endParaRPr lang="tr-TR" dirty="0" smtClean="0"/>
          </a:p>
          <a:p>
            <a:pPr marL="0" indent="0" fontAlgn="base">
              <a:buNone/>
            </a:pPr>
            <a:r>
              <a:rPr lang="tr-TR" dirty="0" smtClean="0"/>
              <a:t>Aktif </a:t>
            </a:r>
            <a:r>
              <a:rPr lang="tr-TR" dirty="0"/>
              <a:t>çağrılar hakkında bilgi almak ve başvurular için:</a:t>
            </a:r>
          </a:p>
          <a:p>
            <a:pPr marL="0" indent="0" fontAlgn="base">
              <a:buNone/>
            </a:pPr>
            <a:r>
              <a:rPr lang="tr-TR" u="sng" dirty="0">
                <a:hlinkClick r:id="rId2"/>
              </a:rPr>
              <a:t>http://ardeb-pbs.tubitak.gov.tr</a:t>
            </a:r>
            <a:endParaRPr lang="tr-TR" dirty="0"/>
          </a:p>
          <a:p>
            <a:pPr marL="0" indent="0" algn="just">
              <a:buNone/>
            </a:pPr>
            <a:endParaRPr lang="tr-TR" b="1" dirty="0" smtClean="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3"/>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23023949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498600" y="914400"/>
            <a:ext cx="9144000" cy="4809391"/>
          </a:xfrm>
        </p:spPr>
        <p:txBody>
          <a:bodyPr>
            <a:noAutofit/>
          </a:bodyPr>
          <a:lstStyle/>
          <a:p>
            <a:r>
              <a:rPr lang="tr-TR" sz="4400" b="1" dirty="0">
                <a:latin typeface="Times New Roman" panose="02020603050405020304" pitchFamily="18" charset="0"/>
                <a:cs typeface="Times New Roman" panose="02020603050405020304" pitchFamily="18" charset="0"/>
              </a:rPr>
              <a:t>T</a:t>
            </a:r>
            <a:r>
              <a:rPr lang="tr-TR" sz="4400" b="1" dirty="0" smtClean="0">
                <a:latin typeface="Times New Roman" panose="02020603050405020304" pitchFamily="18" charset="0"/>
                <a:cs typeface="Times New Roman" panose="02020603050405020304" pitchFamily="18" charset="0"/>
              </a:rPr>
              <a:t>ÜBİTAK </a:t>
            </a:r>
            <a:br>
              <a:rPr lang="tr-TR" sz="4400" b="1" dirty="0" smtClean="0">
                <a:latin typeface="Times New Roman" panose="02020603050405020304" pitchFamily="18" charset="0"/>
                <a:cs typeface="Times New Roman" panose="02020603050405020304" pitchFamily="18" charset="0"/>
              </a:rPr>
            </a:br>
            <a:r>
              <a:rPr lang="tr-TR" sz="4400" b="1" dirty="0" smtClean="0">
                <a:latin typeface="Times New Roman" panose="02020603050405020304" pitchFamily="18" charset="0"/>
                <a:cs typeface="Times New Roman" panose="02020603050405020304" pitchFamily="18" charset="0"/>
              </a:rPr>
              <a:t>AR-GE PROJE DESTEKLERİ</a:t>
            </a:r>
            <a:br>
              <a:rPr lang="tr-TR" sz="4400" b="1" dirty="0" smtClean="0">
                <a:latin typeface="Times New Roman" panose="02020603050405020304" pitchFamily="18" charset="0"/>
                <a:cs typeface="Times New Roman" panose="02020603050405020304" pitchFamily="18" charset="0"/>
              </a:rPr>
            </a:br>
            <a:r>
              <a:rPr lang="tr-TR" sz="4400" b="1" dirty="0" smtClean="0">
                <a:latin typeface="Times New Roman" panose="02020603050405020304" pitchFamily="18" charset="0"/>
                <a:cs typeface="Times New Roman" panose="02020603050405020304" pitchFamily="18" charset="0"/>
              </a:rPr>
              <a:t/>
            </a:r>
            <a:br>
              <a:rPr lang="tr-TR" sz="4400" b="1" dirty="0" smtClean="0">
                <a:latin typeface="Times New Roman" panose="02020603050405020304" pitchFamily="18" charset="0"/>
                <a:cs typeface="Times New Roman" panose="02020603050405020304" pitchFamily="18" charset="0"/>
              </a:rPr>
            </a:br>
            <a:r>
              <a:rPr lang="tr-TR" sz="4400" b="1" dirty="0" smtClean="0">
                <a:latin typeface="Times New Roman" panose="02020603050405020304" pitchFamily="18" charset="0"/>
                <a:cs typeface="Times New Roman" panose="02020603050405020304" pitchFamily="18" charset="0"/>
              </a:rPr>
              <a:t>(1001, 1002, 1003, 1501,1505 ve Uluslararası Destek Programları</a:t>
            </a:r>
            <a:r>
              <a:rPr lang="tr-TR" sz="4400" b="1" dirty="0">
                <a:latin typeface="Times New Roman" panose="02020603050405020304" pitchFamily="18" charset="0"/>
                <a:cs typeface="Times New Roman" panose="02020603050405020304" pitchFamily="18" charset="0"/>
              </a:rPr>
              <a:t>)</a:t>
            </a:r>
            <a:br>
              <a:rPr lang="tr-TR" sz="4400" b="1" dirty="0">
                <a:latin typeface="Times New Roman" panose="02020603050405020304" pitchFamily="18" charset="0"/>
                <a:cs typeface="Times New Roman" panose="02020603050405020304" pitchFamily="18" charset="0"/>
              </a:rPr>
            </a:br>
            <a:r>
              <a:rPr lang="tr-TR" sz="4400" b="1" dirty="0" smtClean="0">
                <a:latin typeface="Times New Roman" panose="02020603050405020304" pitchFamily="18" charset="0"/>
                <a:cs typeface="Times New Roman" panose="02020603050405020304" pitchFamily="18" charset="0"/>
              </a:rPr>
              <a:t/>
            </a:r>
            <a:br>
              <a:rPr lang="tr-TR" sz="4400" b="1" dirty="0" smtClean="0">
                <a:latin typeface="Times New Roman" panose="02020603050405020304" pitchFamily="18" charset="0"/>
                <a:cs typeface="Times New Roman" panose="02020603050405020304" pitchFamily="18" charset="0"/>
              </a:rPr>
            </a:br>
            <a:r>
              <a:rPr lang="tr-TR" sz="4400" b="1" dirty="0" smtClean="0">
                <a:latin typeface="Times New Roman" panose="02020603050405020304" pitchFamily="18" charset="0"/>
                <a:cs typeface="Times New Roman" panose="02020603050405020304" pitchFamily="18" charset="0"/>
              </a:rPr>
              <a:t>http</a:t>
            </a:r>
            <a:r>
              <a:rPr lang="tr-TR" sz="4400" b="1" dirty="0">
                <a:latin typeface="Times New Roman" panose="02020603050405020304" pitchFamily="18" charset="0"/>
                <a:cs typeface="Times New Roman" panose="02020603050405020304" pitchFamily="18" charset="0"/>
              </a:rPr>
              <a:t>://tubitak.gov.tr</a:t>
            </a:r>
          </a:p>
        </p:txBody>
      </p:sp>
      <p:pic>
        <p:nvPicPr>
          <p:cNvPr id="4" name="Resim 3"/>
          <p:cNvPicPr>
            <a:picLocks noChangeAspect="1"/>
          </p:cNvPicPr>
          <p:nvPr/>
        </p:nvPicPr>
        <p:blipFill>
          <a:blip r:embed="rId2"/>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6992978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a:latin typeface="Times New Roman" pitchFamily="18" charset="0"/>
                <a:cs typeface="Times New Roman" pitchFamily="18" charset="0"/>
              </a:rPr>
              <a:t>1005 - Ulusal Yeni Fikirler ve Ürünler Araştırma Destek Programı</a:t>
            </a:r>
            <a:endParaRPr lang="tr-TR" dirty="0">
              <a:latin typeface="Times New Roman" pitchFamily="18" charset="0"/>
              <a:cs typeface="Times New Roman" pitchFamily="18" charset="0"/>
            </a:endParaRPr>
          </a:p>
        </p:txBody>
      </p:sp>
      <p:sp>
        <p:nvSpPr>
          <p:cNvPr id="3" name="İçerik Yer Tutucusu 2"/>
          <p:cNvSpPr>
            <a:spLocks noGrp="1"/>
          </p:cNvSpPr>
          <p:nvPr>
            <p:ph idx="1"/>
          </p:nvPr>
        </p:nvSpPr>
        <p:spPr>
          <a:xfrm>
            <a:off x="331763" y="2053884"/>
            <a:ext cx="10515600" cy="2644726"/>
          </a:xfrm>
        </p:spPr>
        <p:txBody>
          <a:bodyPr>
            <a:normAutofit fontScale="92500"/>
          </a:bodyPr>
          <a:lstStyle/>
          <a:p>
            <a:r>
              <a:rPr lang="tr-TR" b="1" dirty="0"/>
              <a:t>Programın amacı; </a:t>
            </a:r>
            <a:r>
              <a:rPr lang="tr-TR" dirty="0"/>
              <a:t>ülkemizde ihtiyaç duyulan, teknolojik dışa bağımlılığımızı azaltacak ve/veya ülkemizin rekabet gücünü artıracak ulusal/uluslararası yeni bir ürün/süreç/yöntem/model geliştirme amacına yönelik uygulamalı araştırma ve/veya deneysel geliştirme projelerinin desteklenmesidir. </a:t>
            </a:r>
            <a:endParaRPr lang="tr-TR" dirty="0" smtClean="0"/>
          </a:p>
          <a:p>
            <a:pPr fontAlgn="base"/>
            <a:r>
              <a:rPr lang="tr-TR" b="1" dirty="0"/>
              <a:t>PROJE SÜRESİ</a:t>
            </a:r>
            <a:endParaRPr lang="tr-TR" dirty="0"/>
          </a:p>
          <a:p>
            <a:pPr fontAlgn="base"/>
            <a:r>
              <a:rPr lang="tr-TR" dirty="0"/>
              <a:t>Proje süresi en fazla 18 aydır.</a:t>
            </a:r>
          </a:p>
          <a:p>
            <a:endParaRPr lang="tr-TR" dirty="0"/>
          </a:p>
        </p:txBody>
      </p:sp>
    </p:spTree>
    <p:extLst>
      <p:ext uri="{BB962C8B-B14F-4D97-AF65-F5344CB8AC3E}">
        <p14:creationId xmlns:p14="http://schemas.microsoft.com/office/powerpoint/2010/main" val="1726605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838200" y="1825625"/>
            <a:ext cx="10515600" cy="1860110"/>
          </a:xfrm>
        </p:spPr>
        <p:txBody>
          <a:bodyPr/>
          <a:lstStyle/>
          <a:p>
            <a:pPr fontAlgn="base"/>
            <a:r>
              <a:rPr lang="tr-TR" b="1" dirty="0"/>
              <a:t>PROJE BÜTÇESİ</a:t>
            </a:r>
            <a:endParaRPr lang="tr-TR" dirty="0"/>
          </a:p>
          <a:p>
            <a:pPr fontAlgn="base"/>
            <a:r>
              <a:rPr lang="tr-TR" dirty="0"/>
              <a:t>2018 yılı için, proje destek üst limiti (Burs dahil, Proje Teşvik İkramiyesi (PTİ)* ve Kurum hissesi hariç) 300.000 TL’dir. Burslar ile ilgili üst sınırlar aşağıda verilmiştir:</a:t>
            </a:r>
          </a:p>
          <a:p>
            <a:endParaRPr lang="tr-TR" dirty="0"/>
          </a:p>
        </p:txBody>
      </p:sp>
      <p:sp>
        <p:nvSpPr>
          <p:cNvPr id="4" name="Başlık 1"/>
          <p:cNvSpPr>
            <a:spLocks noGrp="1"/>
          </p:cNvSpPr>
          <p:nvPr>
            <p:ph type="title"/>
          </p:nvPr>
        </p:nvSpPr>
        <p:spPr/>
        <p:txBody>
          <a:bodyPr/>
          <a:lstStyle/>
          <a:p>
            <a:r>
              <a:rPr lang="tr-TR" b="1" dirty="0">
                <a:latin typeface="Times New Roman" pitchFamily="18" charset="0"/>
                <a:cs typeface="Times New Roman" pitchFamily="18" charset="0"/>
              </a:rPr>
              <a:t>1005 - Ulusal Yeni Fikirler ve Ürünler Araştırma Destek Programı</a:t>
            </a:r>
            <a:endParaRPr lang="tr-TR" dirty="0">
              <a:latin typeface="Times New Roman" pitchFamily="18" charset="0"/>
              <a:cs typeface="Times New Roman" pitchFamily="18" charset="0"/>
            </a:endParaRPr>
          </a:p>
        </p:txBody>
      </p:sp>
      <p:pic>
        <p:nvPicPr>
          <p:cNvPr id="4098" name="Picture 2" descr="https://www.tubitak.gov.tr/sites/default/files/281/ardeb_burs_tablosu_agustos_201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8960" y="3567527"/>
            <a:ext cx="6027616" cy="2425310"/>
          </a:xfrm>
          <a:prstGeom prst="rect">
            <a:avLst/>
          </a:prstGeom>
          <a:noFill/>
          <a:extLst>
            <a:ext uri="{909E8E84-426E-40DD-AFC4-6F175D3DCCD1}">
              <a14:hiddenFill xmlns:a14="http://schemas.microsoft.com/office/drawing/2010/main">
                <a:solidFill>
                  <a:srgbClr val="FFFFFF"/>
                </a:solidFill>
              </a14:hiddenFill>
            </a:ext>
          </a:extLst>
        </p:spPr>
      </p:pic>
      <p:sp>
        <p:nvSpPr>
          <p:cNvPr id="5" name="Dikdörtgen 4"/>
          <p:cNvSpPr/>
          <p:nvPr/>
        </p:nvSpPr>
        <p:spPr>
          <a:xfrm>
            <a:off x="1120726" y="6230649"/>
            <a:ext cx="8768861" cy="369332"/>
          </a:xfrm>
          <a:prstGeom prst="rect">
            <a:avLst/>
          </a:prstGeom>
        </p:spPr>
        <p:txBody>
          <a:bodyPr wrap="square">
            <a:spAutoFit/>
          </a:bodyPr>
          <a:lstStyle/>
          <a:p>
            <a:r>
              <a:rPr lang="tr-TR" b="1" dirty="0"/>
              <a:t>Bu program kapsamında, koşullu olarak PTİ ödemesi yapılmaktadır.</a:t>
            </a:r>
          </a:p>
        </p:txBody>
      </p:sp>
    </p:spTree>
    <p:extLst>
      <p:ext uri="{BB962C8B-B14F-4D97-AF65-F5344CB8AC3E}">
        <p14:creationId xmlns:p14="http://schemas.microsoft.com/office/powerpoint/2010/main" val="3433322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normAutofit/>
          </a:bodyPr>
          <a:lstStyle/>
          <a:p>
            <a:r>
              <a:rPr lang="tr-TR" sz="4000" b="1" dirty="0">
                <a:latin typeface="Times New Roman" pitchFamily="18" charset="0"/>
                <a:cs typeface="Times New Roman" pitchFamily="18" charset="0"/>
              </a:rPr>
              <a:t>1005 - Ulusal Yeni Fikirler ve Ürünler Araştırma Destek Programı</a:t>
            </a:r>
          </a:p>
        </p:txBody>
      </p:sp>
      <p:sp>
        <p:nvSpPr>
          <p:cNvPr id="3" name="İçerik Yer Tutucusu 2"/>
          <p:cNvSpPr>
            <a:spLocks noGrp="1"/>
          </p:cNvSpPr>
          <p:nvPr>
            <p:ph idx="1"/>
          </p:nvPr>
        </p:nvSpPr>
        <p:spPr/>
        <p:txBody>
          <a:bodyPr>
            <a:normAutofit lnSpcReduction="10000"/>
          </a:bodyPr>
          <a:lstStyle/>
          <a:p>
            <a:pPr fontAlgn="base"/>
            <a:r>
              <a:rPr lang="tr-TR" dirty="0"/>
              <a:t>Bugüne kadar Mart ve Eylül aylarında olmak üzere başvuruları yılda iki kez alınan program, yapılan değişiklikle </a:t>
            </a:r>
            <a:r>
              <a:rPr lang="tr-TR" b="1" dirty="0"/>
              <a:t>başvuruya sürekli açık hale getirildi.</a:t>
            </a:r>
            <a:endParaRPr lang="tr-TR" dirty="0"/>
          </a:p>
          <a:p>
            <a:pPr fontAlgn="base"/>
            <a:r>
              <a:rPr lang="tr-TR" dirty="0"/>
              <a:t>Programın destek üst limiti </a:t>
            </a:r>
            <a:r>
              <a:rPr lang="tr-TR" b="1" dirty="0"/>
              <a:t>200.000 TL’den 300.000 TL’ye yükseltildi.</a:t>
            </a:r>
            <a:endParaRPr lang="tr-TR" dirty="0"/>
          </a:p>
          <a:p>
            <a:pPr fontAlgn="base"/>
            <a:r>
              <a:rPr lang="tr-TR" dirty="0"/>
              <a:t>Proje kapsamında görevlendirilen, herhangi bir yerde ücret karşılığı çalışmayan </a:t>
            </a:r>
            <a:r>
              <a:rPr lang="tr-TR" dirty="0" err="1"/>
              <a:t>bursiyerlerlere</a:t>
            </a:r>
            <a:r>
              <a:rPr lang="tr-TR" dirty="0"/>
              <a:t> sağlanan destek miktarları; </a:t>
            </a:r>
          </a:p>
          <a:p>
            <a:pPr fontAlgn="base"/>
            <a:r>
              <a:rPr lang="tr-TR" dirty="0"/>
              <a:t>Lisans öğrencisi için </a:t>
            </a:r>
            <a:r>
              <a:rPr lang="tr-TR" b="1" dirty="0"/>
              <a:t>750 TL.</a:t>
            </a:r>
            <a:r>
              <a:rPr lang="tr-TR" dirty="0"/>
              <a:t> </a:t>
            </a:r>
          </a:p>
          <a:p>
            <a:pPr fontAlgn="base"/>
            <a:r>
              <a:rPr lang="tr-TR" dirty="0"/>
              <a:t>Y. Lisans öğrencisi için </a:t>
            </a:r>
            <a:r>
              <a:rPr lang="tr-TR" b="1" dirty="0"/>
              <a:t>3.000 TL.</a:t>
            </a:r>
            <a:endParaRPr lang="tr-TR" dirty="0"/>
          </a:p>
          <a:p>
            <a:pPr fontAlgn="base"/>
            <a:r>
              <a:rPr lang="tr-TR" dirty="0"/>
              <a:t>Doktora öğrencisi için  </a:t>
            </a:r>
            <a:r>
              <a:rPr lang="tr-TR" b="1" dirty="0"/>
              <a:t>3.500 TL.</a:t>
            </a:r>
            <a:endParaRPr lang="tr-TR" dirty="0"/>
          </a:p>
          <a:p>
            <a:pPr fontAlgn="base"/>
            <a:r>
              <a:rPr lang="tr-TR" dirty="0"/>
              <a:t>Doktora Sonrası Araştırmacı için </a:t>
            </a:r>
            <a:r>
              <a:rPr lang="tr-TR" b="1" dirty="0"/>
              <a:t>4.500 TL. </a:t>
            </a:r>
            <a:r>
              <a:rPr lang="tr-TR" dirty="0"/>
              <a:t>olarak belirlendi.</a:t>
            </a:r>
          </a:p>
          <a:p>
            <a:endParaRPr lang="tr-TR" dirty="0"/>
          </a:p>
        </p:txBody>
      </p:sp>
    </p:spTree>
    <p:extLst>
      <p:ext uri="{BB962C8B-B14F-4D97-AF65-F5344CB8AC3E}">
        <p14:creationId xmlns:p14="http://schemas.microsoft.com/office/powerpoint/2010/main" val="1184589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4" y="237916"/>
            <a:ext cx="10166465" cy="1098515"/>
          </a:xfrm>
        </p:spPr>
        <p:txBody>
          <a:bodyPr>
            <a:noAutofit/>
          </a:bodyPr>
          <a:lstStyle/>
          <a:p>
            <a:pPr algn="ctr"/>
            <a:r>
              <a:rPr lang="tr-TR" sz="3600" b="1" dirty="0" smtClean="0">
                <a:latin typeface="Times New Roman" panose="02020603050405020304" pitchFamily="18" charset="0"/>
                <a:cs typeface="Times New Roman" panose="02020603050405020304" pitchFamily="18" charset="0"/>
              </a:rPr>
              <a:t>1505 – Üniversite-Sanayi İşbirliği Destek Programı</a:t>
            </a:r>
            <a:endParaRPr lang="tr-TR" sz="36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66255" y="1305118"/>
            <a:ext cx="11036969" cy="5552881"/>
          </a:xfrm>
        </p:spPr>
        <p:txBody>
          <a:bodyPr>
            <a:normAutofit fontScale="55000" lnSpcReduction="20000"/>
          </a:bodyPr>
          <a:lstStyle/>
          <a:p>
            <a:pPr marL="0" indent="0" algn="just">
              <a:buNone/>
            </a:pPr>
            <a:r>
              <a:rPr lang="tr-TR" sz="3600" b="1" dirty="0" smtClean="0">
                <a:latin typeface="Arial" pitchFamily="34" charset="0"/>
                <a:cs typeface="Arial" pitchFamily="34" charset="0"/>
              </a:rPr>
              <a:t>Destek Kapsamı:</a:t>
            </a:r>
          </a:p>
          <a:p>
            <a:pPr fontAlgn="base"/>
            <a:r>
              <a:rPr lang="tr-TR" sz="3600" dirty="0">
                <a:latin typeface="Arial" pitchFamily="34" charset="0"/>
                <a:cs typeface="Arial" pitchFamily="34" charset="0"/>
              </a:rPr>
              <a:t>Programa, Müşteri Kuruluş ve Yürütücü Kuruluş ortak başvuru yapabilecektir.</a:t>
            </a:r>
          </a:p>
          <a:p>
            <a:pPr fontAlgn="base"/>
            <a:r>
              <a:rPr lang="tr-TR" sz="3600" dirty="0">
                <a:latin typeface="Arial" pitchFamily="34" charset="0"/>
                <a:cs typeface="Arial" pitchFamily="34" charset="0"/>
              </a:rPr>
              <a:t>1 milyon TL’ye kadar olan proje bütçesi desteklenebilecektir.</a:t>
            </a:r>
          </a:p>
          <a:p>
            <a:pPr fontAlgn="base"/>
            <a:r>
              <a:rPr lang="tr-TR" sz="3600" dirty="0">
                <a:latin typeface="Arial" pitchFamily="34" charset="0"/>
                <a:cs typeface="Arial" pitchFamily="34" charset="0"/>
              </a:rPr>
              <a:t>Azami destek süresi 24 aydır.</a:t>
            </a:r>
          </a:p>
          <a:p>
            <a:pPr fontAlgn="base"/>
            <a:r>
              <a:rPr lang="tr-TR" sz="3600" dirty="0">
                <a:latin typeface="Arial" pitchFamily="34" charset="0"/>
                <a:cs typeface="Arial" pitchFamily="34" charset="0"/>
              </a:rPr>
              <a:t>TÜBİTAK’ın karşılayacağı bütçe oranı, </a:t>
            </a:r>
            <a:endParaRPr lang="tr-TR" sz="3600" dirty="0" smtClean="0">
              <a:latin typeface="Arial" pitchFamily="34" charset="0"/>
              <a:cs typeface="Arial" pitchFamily="34" charset="0"/>
            </a:endParaRPr>
          </a:p>
          <a:p>
            <a:pPr marL="0" indent="0" fontAlgn="base">
              <a:buNone/>
            </a:pPr>
            <a:r>
              <a:rPr lang="tr-TR" sz="3600" dirty="0">
                <a:latin typeface="Arial" pitchFamily="34" charset="0"/>
                <a:cs typeface="Arial" pitchFamily="34" charset="0"/>
              </a:rPr>
              <a:t>	</a:t>
            </a:r>
            <a:r>
              <a:rPr lang="tr-TR" sz="3600" dirty="0" smtClean="0">
                <a:latin typeface="Arial" pitchFamily="34" charset="0"/>
                <a:cs typeface="Arial" pitchFamily="34" charset="0"/>
              </a:rPr>
              <a:t>Müşteri </a:t>
            </a:r>
            <a:r>
              <a:rPr lang="tr-TR" sz="3600" dirty="0">
                <a:latin typeface="Arial" pitchFamily="34" charset="0"/>
                <a:cs typeface="Arial" pitchFamily="34" charset="0"/>
              </a:rPr>
              <a:t>Kuruluş KOBİ ise proje bütçesinin %75’i, </a:t>
            </a:r>
            <a:endParaRPr lang="tr-TR" sz="3600" dirty="0" smtClean="0">
              <a:latin typeface="Arial" pitchFamily="34" charset="0"/>
              <a:cs typeface="Arial" pitchFamily="34" charset="0"/>
            </a:endParaRPr>
          </a:p>
          <a:p>
            <a:pPr marL="0" indent="0" fontAlgn="base">
              <a:buNone/>
            </a:pPr>
            <a:r>
              <a:rPr lang="tr-TR" sz="3600" dirty="0">
                <a:latin typeface="Arial" pitchFamily="34" charset="0"/>
                <a:cs typeface="Arial" pitchFamily="34" charset="0"/>
              </a:rPr>
              <a:t>	</a:t>
            </a:r>
            <a:r>
              <a:rPr lang="tr-TR" sz="3600" dirty="0" smtClean="0">
                <a:latin typeface="Arial" pitchFamily="34" charset="0"/>
                <a:cs typeface="Arial" pitchFamily="34" charset="0"/>
              </a:rPr>
              <a:t>Büyük </a:t>
            </a:r>
            <a:r>
              <a:rPr lang="tr-TR" sz="3600" dirty="0">
                <a:latin typeface="Arial" pitchFamily="34" charset="0"/>
                <a:cs typeface="Arial" pitchFamily="34" charset="0"/>
              </a:rPr>
              <a:t>ölçekli ise %60’ıdır. </a:t>
            </a:r>
            <a:endParaRPr lang="tr-TR" sz="3600" dirty="0" smtClean="0">
              <a:latin typeface="Arial" pitchFamily="34" charset="0"/>
              <a:cs typeface="Arial" pitchFamily="34" charset="0"/>
            </a:endParaRPr>
          </a:p>
          <a:p>
            <a:pPr marL="0" indent="0" fontAlgn="base">
              <a:buNone/>
            </a:pPr>
            <a:r>
              <a:rPr lang="tr-TR" sz="3600" dirty="0">
                <a:latin typeface="Arial" pitchFamily="34" charset="0"/>
                <a:cs typeface="Arial" pitchFamily="34" charset="0"/>
              </a:rPr>
              <a:t>	</a:t>
            </a:r>
            <a:r>
              <a:rPr lang="tr-TR" sz="3600" dirty="0" smtClean="0">
                <a:latin typeface="Arial" pitchFamily="34" charset="0"/>
                <a:cs typeface="Arial" pitchFamily="34" charset="0"/>
              </a:rPr>
              <a:t>Kalan </a:t>
            </a:r>
            <a:r>
              <a:rPr lang="tr-TR" sz="3600" dirty="0">
                <a:latin typeface="Arial" pitchFamily="34" charset="0"/>
                <a:cs typeface="Arial" pitchFamily="34" charset="0"/>
              </a:rPr>
              <a:t>tutar Müşteri Kuruluş tarafından karşılanacaktır.</a:t>
            </a:r>
          </a:p>
          <a:p>
            <a:pPr fontAlgn="base"/>
            <a:r>
              <a:rPr lang="tr-TR" sz="3600" dirty="0">
                <a:latin typeface="Arial" pitchFamily="34" charset="0"/>
                <a:cs typeface="Arial" pitchFamily="34" charset="0"/>
              </a:rPr>
              <a:t>Müşteri Kuruluş ve TÜBİTAK’ın Yürütücü Kuruluş tarafından açılacak proje özel hesabına aktaracakları tutarlar,  proje başlangıç tarihinden başlayacak şekilde tanımlanan 6’şar aylık dönemlerdeki proje giderlerine orantılı olarak ve taksitler halinde yapılacaktır.</a:t>
            </a:r>
          </a:p>
          <a:p>
            <a:pPr fontAlgn="base"/>
            <a:r>
              <a:rPr lang="tr-TR" sz="3600" dirty="0">
                <a:latin typeface="Arial" pitchFamily="34" charset="0"/>
                <a:cs typeface="Arial" pitchFamily="34" charset="0"/>
              </a:rPr>
              <a:t>Yürütücü Kuruluş, Müşteri Kuruluştan dönemsel bütçenin %10’unu aşmamak kaydıyla hizmet alabilecektir, bu kapsamda müşteri kuruluş proje sorumlusunun giderleri de desteklenebilecektir. Böylece müşteri kuruluşun projeye sağladığı katkı payının bir bölümü, hizmet alımı karşılığında müşteri kuruluşa geri ödenebilecektir.</a:t>
            </a:r>
          </a:p>
          <a:p>
            <a:pPr fontAlgn="base"/>
            <a:r>
              <a:rPr lang="tr-TR" sz="3600" dirty="0">
                <a:latin typeface="Arial" pitchFamily="34" charset="0"/>
                <a:cs typeface="Arial" pitchFamily="34" charset="0"/>
              </a:rPr>
              <a:t>Farklı üniversitelerden araştırmacılar aynı proje ekibi içinde yer alabilecektir.</a:t>
            </a:r>
          </a:p>
          <a:p>
            <a:pPr fontAlgn="base"/>
            <a:r>
              <a:rPr lang="tr-TR" sz="3600" dirty="0">
                <a:latin typeface="Arial" pitchFamily="34" charset="0"/>
                <a:cs typeface="Arial" pitchFamily="34" charset="0"/>
              </a:rPr>
              <a:t>Proje Teşvik İkramiyesi, 6 aylık dönemlerin teknik değerlendirmesi yapıldıktan sonra proje ekibindeki araştırmacılara ödenecektir.</a:t>
            </a:r>
          </a:p>
          <a:p>
            <a:pPr marL="0" indent="0" algn="just">
              <a:buNone/>
            </a:pPr>
            <a:endParaRPr lang="tr-TR" sz="3600" b="1" dirty="0" smtClean="0">
              <a:latin typeface="Arial" pitchFamily="34" charset="0"/>
              <a:cs typeface="Arial" pitchFamily="34" charset="0"/>
            </a:endParaRPr>
          </a:p>
          <a:p>
            <a:pPr marL="0" indent="0" algn="just" fontAlgn="base">
              <a:buNone/>
            </a:pPr>
            <a:endParaRPr lang="tr-TR" sz="3600" dirty="0">
              <a:latin typeface="Arial" pitchFamily="34" charset="0"/>
              <a:cs typeface="Arial" pitchFamily="34" charset="0"/>
            </a:endParaRPr>
          </a:p>
          <a:p>
            <a:pPr marL="0" indent="0">
              <a:buNone/>
            </a:pPr>
            <a:endParaRPr lang="tr-TR" dirty="0"/>
          </a:p>
        </p:txBody>
      </p:sp>
      <p:pic>
        <p:nvPicPr>
          <p:cNvPr id="4" name="Resim 3"/>
          <p:cNvPicPr>
            <a:picLocks noChangeAspect="1"/>
          </p:cNvPicPr>
          <p:nvPr/>
        </p:nvPicPr>
        <p:blipFill>
          <a:blip r:embed="rId2"/>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27664743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91192" y="143323"/>
            <a:ext cx="10141527" cy="792906"/>
          </a:xfrm>
        </p:spPr>
        <p:txBody>
          <a:bodyPr>
            <a:noAutofit/>
          </a:bodyPr>
          <a:lstStyle/>
          <a:p>
            <a:pPr algn="ctr"/>
            <a:r>
              <a:rPr lang="tr-TR" sz="3600" b="1" dirty="0" smtClean="0">
                <a:latin typeface="Times New Roman" panose="02020603050405020304" pitchFamily="18" charset="0"/>
                <a:cs typeface="Times New Roman" panose="02020603050405020304" pitchFamily="18" charset="0"/>
              </a:rPr>
              <a:t>1505 – Üniversite-Sanayi İşbirliği Destek Programı</a:t>
            </a:r>
            <a:endParaRPr lang="tr-TR" sz="36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0" y="1080037"/>
            <a:ext cx="7894533" cy="509613"/>
          </a:xfrm>
        </p:spPr>
        <p:txBody>
          <a:bodyPr>
            <a:normAutofit/>
          </a:bodyPr>
          <a:lstStyle/>
          <a:p>
            <a:pPr marL="0" indent="0" algn="just">
              <a:buNone/>
            </a:pPr>
            <a:r>
              <a:rPr lang="tr-TR" b="1" dirty="0">
                <a:latin typeface="Times New Roman" panose="02020603050405020304" pitchFamily="18" charset="0"/>
                <a:cs typeface="Times New Roman" panose="02020603050405020304" pitchFamily="18" charset="0"/>
              </a:rPr>
              <a:t>Proje Başvuru ve </a:t>
            </a:r>
            <a:r>
              <a:rPr lang="tr-TR" b="1" dirty="0" smtClean="0">
                <a:latin typeface="Times New Roman" panose="02020603050405020304" pitchFamily="18" charset="0"/>
                <a:cs typeface="Times New Roman" panose="02020603050405020304" pitchFamily="18" charset="0"/>
              </a:rPr>
              <a:t>Değerlendirme </a:t>
            </a:r>
            <a:r>
              <a:rPr lang="tr-TR" b="1" dirty="0">
                <a:latin typeface="Times New Roman" panose="02020603050405020304" pitchFamily="18" charset="0"/>
                <a:cs typeface="Times New Roman" panose="02020603050405020304" pitchFamily="18" charset="0"/>
              </a:rPr>
              <a:t>Süreci:</a:t>
            </a:r>
          </a:p>
          <a:p>
            <a:pPr marL="0" indent="0" algn="just">
              <a:buNone/>
            </a:pPr>
            <a:endParaRPr lang="tr-TR" b="1" dirty="0" smtClean="0">
              <a:latin typeface="Times New Roman" panose="02020603050405020304" pitchFamily="18" charset="0"/>
              <a:cs typeface="Times New Roman" panose="02020603050405020304" pitchFamily="18" charset="0"/>
            </a:endParaRPr>
          </a:p>
          <a:p>
            <a:pPr marL="0" indent="0" algn="just" fontAlgn="base">
              <a:buNone/>
            </a:pPr>
            <a:endParaRPr lang="tr-TR" dirty="0"/>
          </a:p>
          <a:p>
            <a:pPr marL="0" indent="0">
              <a:buNone/>
            </a:pPr>
            <a:endParaRPr lang="tr-TR" dirty="0"/>
          </a:p>
        </p:txBody>
      </p:sp>
      <p:pic>
        <p:nvPicPr>
          <p:cNvPr id="5" name="Resim 4"/>
          <p:cNvPicPr>
            <a:picLocks noChangeAspect="1"/>
          </p:cNvPicPr>
          <p:nvPr/>
        </p:nvPicPr>
        <p:blipFill>
          <a:blip r:embed="rId2"/>
          <a:stretch>
            <a:fillRect/>
          </a:stretch>
        </p:blipFill>
        <p:spPr>
          <a:xfrm>
            <a:off x="10332719" y="143323"/>
            <a:ext cx="1741011" cy="1548568"/>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166" y="1691891"/>
            <a:ext cx="9882553" cy="5032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13454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22526" y="143323"/>
            <a:ext cx="9875520" cy="1358179"/>
          </a:xfrm>
        </p:spPr>
        <p:txBody>
          <a:bodyPr>
            <a:noAutofit/>
          </a:bodyPr>
          <a:lstStyle/>
          <a:p>
            <a:pPr algn="ctr"/>
            <a:r>
              <a:rPr lang="tr-TR" sz="3600" b="1" dirty="0" smtClean="0">
                <a:latin typeface="Times New Roman" panose="02020603050405020304" pitchFamily="18" charset="0"/>
                <a:cs typeface="Times New Roman" panose="02020603050405020304" pitchFamily="18" charset="0"/>
              </a:rPr>
              <a:t>1505 – Üniversite-Sanayi İşbirliği Destek Programı</a:t>
            </a:r>
            <a:endParaRPr lang="tr-TR" sz="36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94391" y="1691891"/>
            <a:ext cx="6656576" cy="467410"/>
          </a:xfrm>
        </p:spPr>
        <p:txBody>
          <a:bodyPr>
            <a:normAutofit lnSpcReduction="10000"/>
          </a:bodyPr>
          <a:lstStyle/>
          <a:p>
            <a:pPr marL="0" indent="0" algn="just">
              <a:buNone/>
            </a:pPr>
            <a:r>
              <a:rPr lang="tr-TR" b="1" dirty="0" smtClean="0">
                <a:latin typeface="Times New Roman" panose="02020603050405020304" pitchFamily="18" charset="0"/>
                <a:cs typeface="Times New Roman" panose="02020603050405020304" pitchFamily="18" charset="0"/>
              </a:rPr>
              <a:t>Proje Başvuru ve Değerlendirme Süreci:</a:t>
            </a:r>
          </a:p>
          <a:p>
            <a:pPr marL="0" indent="0" algn="just" fontAlgn="base">
              <a:buNone/>
            </a:pPr>
            <a:endParaRPr lang="tr-TR" dirty="0"/>
          </a:p>
          <a:p>
            <a:pPr marL="0" indent="0">
              <a:buNone/>
            </a:pPr>
            <a:endParaRPr lang="tr-TR" dirty="0"/>
          </a:p>
        </p:txBody>
      </p:sp>
      <p:pic>
        <p:nvPicPr>
          <p:cNvPr id="5" name="Resim 4"/>
          <p:cNvPicPr>
            <a:picLocks noChangeAspect="1"/>
          </p:cNvPicPr>
          <p:nvPr/>
        </p:nvPicPr>
        <p:blipFill>
          <a:blip r:embed="rId2"/>
          <a:stretch>
            <a:fillRect/>
          </a:stretch>
        </p:blipFill>
        <p:spPr>
          <a:xfrm>
            <a:off x="10332719" y="143323"/>
            <a:ext cx="1741011" cy="1548568"/>
          </a:xfrm>
          <a:prstGeom prst="rect">
            <a:avLst/>
          </a:prstGeom>
        </p:spPr>
      </p:pic>
      <p:pic>
        <p:nvPicPr>
          <p:cNvPr id="6" name="Resim 5"/>
          <p:cNvPicPr>
            <a:picLocks noChangeAspect="1"/>
          </p:cNvPicPr>
          <p:nvPr/>
        </p:nvPicPr>
        <p:blipFill>
          <a:blip r:embed="rId3"/>
          <a:stretch>
            <a:fillRect/>
          </a:stretch>
        </p:blipFill>
        <p:spPr>
          <a:xfrm>
            <a:off x="872197" y="2194560"/>
            <a:ext cx="10649243" cy="4442607"/>
          </a:xfrm>
          <a:prstGeom prst="rect">
            <a:avLst/>
          </a:prstGeom>
        </p:spPr>
      </p:pic>
    </p:spTree>
    <p:extLst>
      <p:ext uri="{BB962C8B-B14F-4D97-AF65-F5344CB8AC3E}">
        <p14:creationId xmlns:p14="http://schemas.microsoft.com/office/powerpoint/2010/main" val="8687398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5" y="332509"/>
            <a:ext cx="10008523" cy="1358179"/>
          </a:xfrm>
        </p:spPr>
        <p:txBody>
          <a:bodyPr>
            <a:noAutofit/>
          </a:bodyPr>
          <a:lstStyle/>
          <a:p>
            <a:pPr algn="ctr"/>
            <a:r>
              <a:rPr lang="tr-TR" sz="4800" b="1" dirty="0" smtClean="0">
                <a:latin typeface="Times New Roman" panose="02020603050405020304" pitchFamily="18" charset="0"/>
                <a:cs typeface="Times New Roman" panose="02020603050405020304" pitchFamily="18" charset="0"/>
              </a:rPr>
              <a:t>1505 – Üniversite-Sanayi İşbirliği Destek Programı</a:t>
            </a:r>
            <a:endParaRPr lang="tr-TR" sz="48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66255" y="1825624"/>
            <a:ext cx="11804072" cy="4874434"/>
          </a:xfrm>
        </p:spPr>
        <p:txBody>
          <a:bodyPr>
            <a:normAutofit/>
          </a:bodyPr>
          <a:lstStyle/>
          <a:p>
            <a:pPr algn="just" fontAlgn="base"/>
            <a:endParaRPr lang="tr-TR" dirty="0" smtClean="0"/>
          </a:p>
          <a:p>
            <a:pPr algn="just" fontAlgn="base">
              <a:buFont typeface="Wingdings" panose="05000000000000000000" pitchFamily="2" charset="2"/>
              <a:buChar char="ü"/>
            </a:pPr>
            <a:endParaRPr lang="tr-TR" dirty="0"/>
          </a:p>
          <a:p>
            <a:pPr algn="just" fontAlgn="base">
              <a:buFont typeface="Wingdings" panose="05000000000000000000" pitchFamily="2" charset="2"/>
              <a:buChar char="ü"/>
            </a:pPr>
            <a:r>
              <a:rPr lang="tr-TR" dirty="0" smtClean="0"/>
              <a:t> TÜBİTAK'a </a:t>
            </a:r>
            <a:r>
              <a:rPr lang="tr-TR" dirty="0"/>
              <a:t>proje öneri başvurusu yapılmadan önce müşteri ve yürütücü kuruluş arasında TÜBİTAK’ın belirlediği asgari şartları içeren </a:t>
            </a:r>
            <a:r>
              <a:rPr lang="tr-TR" u="sng" dirty="0">
                <a:hlinkClick r:id="rId2"/>
              </a:rPr>
              <a:t>işbirliği sözleşmesi</a:t>
            </a:r>
            <a:r>
              <a:rPr lang="tr-TR" dirty="0"/>
              <a:t> imzalanır. </a:t>
            </a:r>
            <a:endParaRPr lang="tr-TR" dirty="0" smtClean="0"/>
          </a:p>
          <a:p>
            <a:pPr algn="just" fontAlgn="base"/>
            <a:endParaRPr lang="tr-TR" dirty="0"/>
          </a:p>
          <a:p>
            <a:pPr marL="0" indent="0" algn="just">
              <a:buNone/>
            </a:pPr>
            <a:endParaRPr lang="tr-TR" b="1" dirty="0" smtClean="0">
              <a:latin typeface="Times New Roman" panose="02020603050405020304" pitchFamily="18" charset="0"/>
              <a:cs typeface="Times New Roman" panose="02020603050405020304" pitchFamily="18" charset="0"/>
            </a:endParaRPr>
          </a:p>
          <a:p>
            <a:pPr marL="0" indent="0" algn="just" fontAlgn="base">
              <a:buNone/>
            </a:pPr>
            <a:endParaRPr lang="tr-TR" dirty="0"/>
          </a:p>
          <a:p>
            <a:pPr marL="0" indent="0">
              <a:buNone/>
            </a:pPr>
            <a:endParaRPr lang="tr-TR" dirty="0"/>
          </a:p>
        </p:txBody>
      </p:sp>
      <p:pic>
        <p:nvPicPr>
          <p:cNvPr id="4" name="Resim 3"/>
          <p:cNvPicPr>
            <a:picLocks noChangeAspect="1"/>
          </p:cNvPicPr>
          <p:nvPr/>
        </p:nvPicPr>
        <p:blipFill>
          <a:blip r:embed="rId3"/>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25901575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6" y="332509"/>
            <a:ext cx="10058400" cy="1358179"/>
          </a:xfrm>
        </p:spPr>
        <p:txBody>
          <a:bodyPr>
            <a:noAutofit/>
          </a:bodyPr>
          <a:lstStyle/>
          <a:p>
            <a:pPr algn="ctr"/>
            <a:r>
              <a:rPr lang="tr-TR" sz="4800" b="1" dirty="0" smtClean="0">
                <a:latin typeface="Times New Roman" panose="02020603050405020304" pitchFamily="18" charset="0"/>
                <a:cs typeface="Times New Roman" panose="02020603050405020304" pitchFamily="18" charset="0"/>
              </a:rPr>
              <a:t>1505 – Üniversite-Sanayi İşbirliği Destek Programı</a:t>
            </a:r>
            <a:endParaRPr lang="tr-TR" sz="48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66255" y="1825624"/>
            <a:ext cx="11804072" cy="4874434"/>
          </a:xfrm>
        </p:spPr>
        <p:txBody>
          <a:bodyPr>
            <a:normAutofit/>
          </a:bodyPr>
          <a:lstStyle/>
          <a:p>
            <a:pPr marL="0" indent="0" algn="just">
              <a:buNone/>
            </a:pPr>
            <a:endParaRPr lang="tr-TR" b="1" dirty="0" smtClean="0">
              <a:latin typeface="Times New Roman" panose="02020603050405020304" pitchFamily="18" charset="0"/>
              <a:cs typeface="Times New Roman" panose="02020603050405020304" pitchFamily="18" charset="0"/>
            </a:endParaRPr>
          </a:p>
          <a:p>
            <a:pPr marL="0" indent="0" algn="just">
              <a:buNone/>
            </a:pPr>
            <a:r>
              <a:rPr lang="tr-TR" b="1" dirty="0" smtClean="0">
                <a:latin typeface="Times New Roman" panose="02020603050405020304" pitchFamily="18" charset="0"/>
                <a:cs typeface="Times New Roman" panose="02020603050405020304" pitchFamily="18" charset="0"/>
              </a:rPr>
              <a:t>Kimler Başvurabilir?</a:t>
            </a:r>
          </a:p>
          <a:p>
            <a:pPr marL="0" indent="0" algn="just">
              <a:buNone/>
            </a:pPr>
            <a:endParaRPr lang="tr-TR" b="1" dirty="0" smtClean="0">
              <a:latin typeface="Times New Roman" panose="02020603050405020304" pitchFamily="18" charset="0"/>
              <a:cs typeface="Times New Roman" panose="02020603050405020304" pitchFamily="18" charset="0"/>
            </a:endParaRPr>
          </a:p>
          <a:p>
            <a:pPr marL="0" indent="0" algn="just" fontAlgn="base">
              <a:buNone/>
            </a:pPr>
            <a:r>
              <a:rPr lang="tr-TR" dirty="0"/>
              <a:t>Sektörüne bakılmaksızın  firma düzeyinde  katma değer yaratan, Türkiye’de yerleşik ve proje sonuçlarını Türkiye’de uygulamayı taahhüt eden sermaye şirketleri ile Yükseköğretim Kanunu kapsamında yer alan yükseköğretim  kurumları, vakıf üniversiteleri, eğitim ve araştırma hastaneleri ve ilgili mevzuatında Ar-Ge yapmakla görevlendirilmiş kamu araştırma merkez ve enstitüleri ortak proje başvurusunda bulunur.</a:t>
            </a:r>
          </a:p>
          <a:p>
            <a:pPr marL="0" indent="0" algn="just">
              <a:buNone/>
            </a:pPr>
            <a:endParaRPr lang="tr-TR" b="1" dirty="0" smtClean="0">
              <a:latin typeface="Times New Roman" panose="02020603050405020304" pitchFamily="18" charset="0"/>
              <a:cs typeface="Times New Roman" panose="02020603050405020304" pitchFamily="18" charset="0"/>
            </a:endParaRPr>
          </a:p>
          <a:p>
            <a:pPr marL="0" indent="0" algn="just" fontAlgn="base">
              <a:buNone/>
            </a:pPr>
            <a:endParaRPr lang="tr-TR" dirty="0"/>
          </a:p>
          <a:p>
            <a:pPr marL="0" indent="0">
              <a:buNone/>
            </a:pPr>
            <a:endParaRPr lang="tr-TR" dirty="0"/>
          </a:p>
        </p:txBody>
      </p:sp>
      <p:pic>
        <p:nvPicPr>
          <p:cNvPr id="4" name="Resim 3"/>
          <p:cNvPicPr>
            <a:picLocks noChangeAspect="1"/>
          </p:cNvPicPr>
          <p:nvPr/>
        </p:nvPicPr>
        <p:blipFill>
          <a:blip r:embed="rId2"/>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35211971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5" y="332509"/>
            <a:ext cx="9759141" cy="1358179"/>
          </a:xfrm>
        </p:spPr>
        <p:txBody>
          <a:bodyPr>
            <a:noAutofit/>
          </a:bodyPr>
          <a:lstStyle/>
          <a:p>
            <a:pPr algn="ctr"/>
            <a:r>
              <a:rPr lang="tr-TR" sz="4800" b="1" dirty="0" smtClean="0">
                <a:latin typeface="Times New Roman" panose="02020603050405020304" pitchFamily="18" charset="0"/>
                <a:cs typeface="Times New Roman" panose="02020603050405020304" pitchFamily="18" charset="0"/>
              </a:rPr>
              <a:t>1505 – Üniversite-Sanayi İşbirliği Destek Programı</a:t>
            </a:r>
            <a:endParaRPr lang="tr-TR" sz="48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66255" y="1825624"/>
            <a:ext cx="11804072" cy="4874434"/>
          </a:xfrm>
        </p:spPr>
        <p:txBody>
          <a:bodyPr>
            <a:normAutofit/>
          </a:bodyPr>
          <a:lstStyle/>
          <a:p>
            <a:pPr fontAlgn="base"/>
            <a:endParaRPr lang="tr-TR" dirty="0" smtClean="0"/>
          </a:p>
          <a:p>
            <a:pPr algn="just" fontAlgn="base">
              <a:buFont typeface="Wingdings" panose="05000000000000000000" pitchFamily="2" charset="2"/>
              <a:buChar char="ü"/>
            </a:pPr>
            <a:r>
              <a:rPr lang="tr-TR" dirty="0" smtClean="0"/>
              <a:t> Destek </a:t>
            </a:r>
            <a:r>
              <a:rPr lang="tr-TR" dirty="0"/>
              <a:t>programına proje başvuruları sadece elektronik ortamda </a:t>
            </a:r>
            <a:r>
              <a:rPr lang="tr-TR" u="sng" dirty="0">
                <a:hlinkClick r:id="rId2"/>
              </a:rPr>
              <a:t>http://eteydeb.tubitak.gov.tr</a:t>
            </a:r>
            <a:r>
              <a:rPr lang="tr-TR" dirty="0"/>
              <a:t>adresindeki çevrimiçi (online) uygulama (Proje Değerlendirme ve İzleme Sistemi-PRODİS) üzerinden yapılabilmektedir. Söz konusu adresteki açıklamalar ve bilgilendirmeler doğrultusunda proje başvuruları yapılmalıdır</a:t>
            </a:r>
            <a:r>
              <a:rPr lang="tr-TR" dirty="0" smtClean="0"/>
              <a:t>.</a:t>
            </a:r>
            <a:endParaRPr lang="tr-TR" b="1" dirty="0" smtClean="0">
              <a:latin typeface="Times New Roman" panose="02020603050405020304" pitchFamily="18" charset="0"/>
              <a:cs typeface="Times New Roman" panose="02020603050405020304" pitchFamily="18" charset="0"/>
            </a:endParaRPr>
          </a:p>
          <a:p>
            <a:pPr marL="0" indent="0" algn="just" fontAlgn="base">
              <a:buNone/>
            </a:pPr>
            <a:endParaRPr lang="tr-TR" dirty="0"/>
          </a:p>
          <a:p>
            <a:pPr marL="0" indent="0">
              <a:buNone/>
            </a:pPr>
            <a:endParaRPr lang="tr-TR" dirty="0"/>
          </a:p>
        </p:txBody>
      </p:sp>
      <p:pic>
        <p:nvPicPr>
          <p:cNvPr id="4" name="Resim 3"/>
          <p:cNvPicPr>
            <a:picLocks noChangeAspect="1"/>
          </p:cNvPicPr>
          <p:nvPr/>
        </p:nvPicPr>
        <p:blipFill>
          <a:blip r:embed="rId3"/>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25697042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6" y="332509"/>
            <a:ext cx="10183090" cy="1358179"/>
          </a:xfrm>
        </p:spPr>
        <p:txBody>
          <a:bodyPr>
            <a:noAutofit/>
          </a:bodyPr>
          <a:lstStyle/>
          <a:p>
            <a:pPr algn="ctr"/>
            <a:r>
              <a:rPr lang="tr-TR" sz="4800" b="1" dirty="0" smtClean="0">
                <a:latin typeface="Times New Roman" panose="02020603050405020304" pitchFamily="18" charset="0"/>
                <a:cs typeface="Times New Roman" panose="02020603050405020304" pitchFamily="18" charset="0"/>
              </a:rPr>
              <a:t>1505 – Üniversite-Sanayi İşbirliği Destek Programı</a:t>
            </a:r>
            <a:endParaRPr lang="tr-TR" sz="48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66255" y="1825624"/>
            <a:ext cx="11804072" cy="4874434"/>
          </a:xfrm>
        </p:spPr>
        <p:txBody>
          <a:bodyPr>
            <a:normAutofit/>
          </a:bodyPr>
          <a:lstStyle/>
          <a:p>
            <a:pPr marL="0" indent="0" algn="just" fontAlgn="base">
              <a:buNone/>
            </a:pPr>
            <a:r>
              <a:rPr lang="tr-TR" b="1" dirty="0" smtClean="0">
                <a:latin typeface="Times New Roman" panose="02020603050405020304" pitchFamily="18" charset="0"/>
                <a:cs typeface="Times New Roman" panose="02020603050405020304" pitchFamily="18" charset="0"/>
              </a:rPr>
              <a:t>Başvuru Tarihleri: </a:t>
            </a:r>
            <a:endParaRPr lang="tr-TR" dirty="0"/>
          </a:p>
          <a:p>
            <a:pPr marL="0" indent="0">
              <a:buNone/>
            </a:pPr>
            <a:endParaRPr lang="tr-TR" dirty="0" smtClean="0"/>
          </a:p>
          <a:p>
            <a:pPr marL="0" indent="0">
              <a:buNone/>
            </a:pPr>
            <a:r>
              <a:rPr lang="tr-TR" dirty="0"/>
              <a:t>Başvurular sürekli açıktır ve yılın her günü eteydeb.tubitak.gov.tr adresinden online olarak yapılabilir</a:t>
            </a:r>
            <a:r>
              <a:rPr lang="tr-TR" dirty="0" smtClean="0"/>
              <a:t>.</a:t>
            </a:r>
          </a:p>
          <a:p>
            <a:pPr marL="0" indent="0">
              <a:buNone/>
            </a:pPr>
            <a:endParaRPr lang="tr-TR" dirty="0"/>
          </a:p>
          <a:p>
            <a:pPr marL="0" indent="0">
              <a:buNone/>
            </a:pPr>
            <a:r>
              <a:rPr lang="tr-TR" b="1" dirty="0" smtClean="0">
                <a:latin typeface="Times New Roman" panose="02020603050405020304" pitchFamily="18" charset="0"/>
                <a:cs typeface="Times New Roman" panose="02020603050405020304" pitchFamily="18" charset="0"/>
              </a:rPr>
              <a:t>E-Başvuru:</a:t>
            </a:r>
          </a:p>
          <a:p>
            <a:pPr marL="0" indent="0">
              <a:buNone/>
            </a:pPr>
            <a:endParaRPr lang="tr-TR" b="1" dirty="0">
              <a:latin typeface="Times New Roman" panose="02020603050405020304" pitchFamily="18" charset="0"/>
              <a:cs typeface="Times New Roman" panose="02020603050405020304" pitchFamily="18" charset="0"/>
            </a:endParaRPr>
          </a:p>
          <a:p>
            <a:pPr marL="0" indent="0">
              <a:buNone/>
            </a:pPr>
            <a:r>
              <a:rPr lang="tr-TR" dirty="0"/>
              <a:t>Proje başvurusu online olarak PRODIS </a:t>
            </a:r>
            <a:r>
              <a:rPr lang="tr-TR" dirty="0" smtClean="0"/>
              <a:t>(Proje </a:t>
            </a:r>
            <a:r>
              <a:rPr lang="tr-TR" dirty="0"/>
              <a:t>Değerlendirme ve İzleme </a:t>
            </a:r>
            <a:r>
              <a:rPr lang="tr-TR" dirty="0" smtClean="0"/>
              <a:t>Sistemi) </a:t>
            </a:r>
            <a:r>
              <a:rPr lang="tr-TR" dirty="0"/>
              <a:t>üzerinden yapılmaktadır.</a:t>
            </a:r>
          </a:p>
          <a:p>
            <a:pPr marL="0" indent="0">
              <a:buNone/>
            </a:pPr>
            <a:endParaRPr lang="tr-TR" dirty="0" smtClean="0"/>
          </a:p>
          <a:p>
            <a:pPr marL="0" indent="0">
              <a:buNone/>
            </a:pPr>
            <a:endParaRPr lang="tr-TR" dirty="0"/>
          </a:p>
          <a:p>
            <a:pPr marL="0" indent="0">
              <a:buNone/>
            </a:pPr>
            <a:endParaRPr lang="tr-TR" dirty="0"/>
          </a:p>
        </p:txBody>
      </p:sp>
      <p:pic>
        <p:nvPicPr>
          <p:cNvPr id="4" name="Resim 3"/>
          <p:cNvPicPr>
            <a:picLocks noChangeAspect="1"/>
          </p:cNvPicPr>
          <p:nvPr/>
        </p:nvPicPr>
        <p:blipFill>
          <a:blip r:embed="rId2"/>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18851362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3004" y="2532185"/>
            <a:ext cx="5761359" cy="4134622"/>
          </a:xfrm>
        </p:spPr>
        <p:txBody>
          <a:bodyPr>
            <a:normAutofit/>
          </a:bodyPr>
          <a:lstStyle/>
          <a:p>
            <a:pPr marL="0" indent="0" algn="ctr">
              <a:buNone/>
            </a:pPr>
            <a:endParaRPr lang="tr-TR" b="1" dirty="0" smtClean="0">
              <a:latin typeface="Corbel-Bold"/>
            </a:endParaRPr>
          </a:p>
          <a:p>
            <a:pPr marL="0" indent="0" algn="just" fontAlgn="base">
              <a:buNone/>
            </a:pPr>
            <a:r>
              <a:rPr lang="tr-TR" b="1" dirty="0" err="1" smtClean="0">
                <a:latin typeface="Times New Roman" panose="02020603050405020304" pitchFamily="18" charset="0"/>
                <a:cs typeface="Times New Roman" panose="02020603050405020304" pitchFamily="18" charset="0"/>
              </a:rPr>
              <a:t>ARDEB’in</a:t>
            </a:r>
            <a:r>
              <a:rPr lang="tr-TR" b="1" dirty="0" smtClean="0">
                <a:latin typeface="Times New Roman" panose="02020603050405020304" pitchFamily="18" charset="0"/>
                <a:cs typeface="Times New Roman" panose="02020603050405020304" pitchFamily="18" charset="0"/>
              </a:rPr>
              <a:t> 3 Temel Paydaşı</a:t>
            </a:r>
          </a:p>
          <a:p>
            <a:pPr marL="0" indent="0" algn="just" fontAlgn="base">
              <a:buNone/>
            </a:pPr>
            <a:endParaRPr lang="tr-TR" dirty="0">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p:txBody>
      </p:sp>
      <p:pic>
        <p:nvPicPr>
          <p:cNvPr id="6" name="Resim 5"/>
          <p:cNvPicPr>
            <a:picLocks noChangeAspect="1"/>
          </p:cNvPicPr>
          <p:nvPr/>
        </p:nvPicPr>
        <p:blipFill>
          <a:blip r:embed="rId2"/>
          <a:stretch>
            <a:fillRect/>
          </a:stretch>
        </p:blipFill>
        <p:spPr>
          <a:xfrm>
            <a:off x="6706597" y="1941987"/>
            <a:ext cx="4983567" cy="4294915"/>
          </a:xfrm>
          <a:prstGeom prst="rect">
            <a:avLst/>
          </a:prstGeom>
        </p:spPr>
      </p:pic>
      <p:pic>
        <p:nvPicPr>
          <p:cNvPr id="4" name="Resim 3"/>
          <p:cNvPicPr>
            <a:picLocks noChangeAspect="1"/>
          </p:cNvPicPr>
          <p:nvPr/>
        </p:nvPicPr>
        <p:blipFill>
          <a:blip r:embed="rId3"/>
          <a:stretch>
            <a:fillRect/>
          </a:stretch>
        </p:blipFill>
        <p:spPr>
          <a:xfrm>
            <a:off x="10332719" y="143323"/>
            <a:ext cx="1741011" cy="1548568"/>
          </a:xfrm>
          <a:prstGeom prst="rect">
            <a:avLst/>
          </a:prstGeom>
        </p:spPr>
      </p:pic>
      <p:sp>
        <p:nvSpPr>
          <p:cNvPr id="2" name="Dikdörtgen 1"/>
          <p:cNvSpPr/>
          <p:nvPr/>
        </p:nvSpPr>
        <p:spPr>
          <a:xfrm>
            <a:off x="2123855" y="225622"/>
            <a:ext cx="7903000" cy="1716367"/>
          </a:xfrm>
          <a:prstGeom prst="rect">
            <a:avLst/>
          </a:prstGeom>
        </p:spPr>
        <p:txBody>
          <a:bodyPr wrap="square">
            <a:spAutoFit/>
          </a:bodyPr>
          <a:lstStyle/>
          <a:p>
            <a:pPr lvl="0" algn="ctr">
              <a:lnSpc>
                <a:spcPct val="90000"/>
              </a:lnSpc>
              <a:spcBef>
                <a:spcPts val="1000"/>
              </a:spcBef>
            </a:pPr>
            <a:r>
              <a:rPr lang="tr-TR" sz="4000" b="1" dirty="0">
                <a:solidFill>
                  <a:prstClr val="black"/>
                </a:solidFill>
                <a:latin typeface="Times New Roman" panose="02020603050405020304" pitchFamily="18" charset="0"/>
                <a:cs typeface="Times New Roman" panose="02020603050405020304" pitchFamily="18" charset="0"/>
              </a:rPr>
              <a:t>Araştırma Destek Programları Başkanlığı (ARDEB)</a:t>
            </a:r>
            <a:endParaRPr lang="tr-TR" sz="4000" dirty="0">
              <a:solidFill>
                <a:prstClr val="black"/>
              </a:solidFill>
              <a:latin typeface="Times New Roman" panose="02020603050405020304" pitchFamily="18" charset="0"/>
              <a:cs typeface="Times New Roman" panose="02020603050405020304" pitchFamily="18" charset="0"/>
            </a:endParaRPr>
          </a:p>
          <a:p>
            <a:pPr lvl="0" algn="just">
              <a:lnSpc>
                <a:spcPct val="90000"/>
              </a:lnSpc>
              <a:spcBef>
                <a:spcPts val="1000"/>
              </a:spcBef>
            </a:pPr>
            <a:endParaRPr lang="tr-TR" sz="2800" b="1" dirty="0">
              <a:solidFill>
                <a:prstClr val="black"/>
              </a:solidFill>
              <a:latin typeface="Times New Roman" panose="02020603050405020304" pitchFamily="18" charset="0"/>
              <a:cs typeface="Times New Roman" panose="02020603050405020304" pitchFamily="18" charset="0"/>
            </a:endParaRPr>
          </a:p>
        </p:txBody>
      </p:sp>
      <p:sp>
        <p:nvSpPr>
          <p:cNvPr id="5" name="Sağ Ok 4"/>
          <p:cNvSpPr/>
          <p:nvPr/>
        </p:nvSpPr>
        <p:spPr>
          <a:xfrm>
            <a:off x="4529797" y="3646312"/>
            <a:ext cx="1885071" cy="1392702"/>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6797136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5" y="332509"/>
            <a:ext cx="10257905" cy="1358179"/>
          </a:xfrm>
        </p:spPr>
        <p:txBody>
          <a:bodyPr>
            <a:noAutofit/>
          </a:bodyPr>
          <a:lstStyle/>
          <a:p>
            <a:pPr algn="ctr"/>
            <a:r>
              <a:rPr lang="tr-TR" sz="4800" b="1" dirty="0" smtClean="0">
                <a:latin typeface="Times New Roman" panose="02020603050405020304" pitchFamily="18" charset="0"/>
                <a:cs typeface="Times New Roman" panose="02020603050405020304" pitchFamily="18" charset="0"/>
              </a:rPr>
              <a:t>1505 – Üniversite-Sanayi İşbirliği Destek Programı</a:t>
            </a:r>
            <a:endParaRPr lang="tr-TR" sz="48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66255" y="1825624"/>
            <a:ext cx="11804072" cy="4874434"/>
          </a:xfrm>
        </p:spPr>
        <p:txBody>
          <a:bodyPr>
            <a:normAutofit/>
          </a:bodyPr>
          <a:lstStyle/>
          <a:p>
            <a:pPr marL="0" indent="0" algn="just">
              <a:buNone/>
            </a:pPr>
            <a:r>
              <a:rPr lang="tr-TR" b="1" dirty="0" smtClean="0">
                <a:latin typeface="Times New Roman" panose="02020603050405020304" pitchFamily="18" charset="0"/>
                <a:cs typeface="Times New Roman" panose="02020603050405020304" pitchFamily="18" charset="0"/>
              </a:rPr>
              <a:t>Değerlendirme Kriterleri:</a:t>
            </a:r>
          </a:p>
          <a:p>
            <a:pPr marL="0" indent="0" algn="just">
              <a:buNone/>
            </a:pPr>
            <a:endParaRPr lang="tr-TR" b="1" dirty="0">
              <a:latin typeface="Times New Roman" panose="02020603050405020304" pitchFamily="18" charset="0"/>
              <a:cs typeface="Times New Roman" panose="02020603050405020304" pitchFamily="18" charset="0"/>
            </a:endParaRPr>
          </a:p>
          <a:p>
            <a:pPr marL="0" indent="0" fontAlgn="base">
              <a:buNone/>
            </a:pPr>
            <a:r>
              <a:rPr lang="tr-TR" dirty="0"/>
              <a:t>Proje önerileri aşağıda belirtilen üç boyuta göre değerlendirilmektedir:</a:t>
            </a:r>
          </a:p>
          <a:p>
            <a:pPr marL="0" indent="0" fontAlgn="base">
              <a:buNone/>
            </a:pPr>
            <a:r>
              <a:rPr lang="tr-TR" b="1" dirty="0" smtClean="0"/>
              <a:t> </a:t>
            </a:r>
            <a:r>
              <a:rPr lang="tr-TR" b="1" dirty="0"/>
              <a:t>         </a:t>
            </a:r>
            <a:r>
              <a:rPr lang="tr-TR" dirty="0"/>
              <a:t>  </a:t>
            </a:r>
            <a:r>
              <a:rPr lang="tr-TR" b="1" dirty="0"/>
              <a:t> I. Boyut:</a:t>
            </a:r>
            <a:r>
              <a:rPr lang="tr-TR" dirty="0"/>
              <a:t> Endüstriyel Ar-Ge İçeriği, Teknoloji Düzeyi, Yenilikçi Yönü</a:t>
            </a:r>
          </a:p>
          <a:p>
            <a:pPr marL="0" indent="0" fontAlgn="base">
              <a:buNone/>
            </a:pPr>
            <a:r>
              <a:rPr lang="tr-TR" dirty="0"/>
              <a:t> </a:t>
            </a:r>
            <a:r>
              <a:rPr lang="tr-TR" dirty="0" smtClean="0"/>
              <a:t>     </a:t>
            </a:r>
            <a:r>
              <a:rPr lang="tr-TR" dirty="0"/>
              <a:t>      </a:t>
            </a:r>
            <a:r>
              <a:rPr lang="tr-TR" b="1" dirty="0"/>
              <a:t>II. Boyut:</a:t>
            </a:r>
            <a:r>
              <a:rPr lang="tr-TR" dirty="0"/>
              <a:t> Proje Planının ve Kuruluş Altyapısının Proje İçin </a:t>
            </a:r>
            <a:r>
              <a:rPr lang="tr-TR" dirty="0" smtClean="0"/>
              <a:t>Uygunluğu</a:t>
            </a:r>
          </a:p>
          <a:p>
            <a:pPr marL="0" indent="0" fontAlgn="base">
              <a:buNone/>
            </a:pPr>
            <a:r>
              <a:rPr lang="tr-TR" dirty="0"/>
              <a:t>           </a:t>
            </a:r>
            <a:r>
              <a:rPr lang="tr-TR" b="1" dirty="0" smtClean="0"/>
              <a:t>III</a:t>
            </a:r>
            <a:r>
              <a:rPr lang="tr-TR" b="1" dirty="0"/>
              <a:t>. Boyut</a:t>
            </a:r>
            <a:r>
              <a:rPr lang="tr-TR" dirty="0"/>
              <a:t>: Proje Çıktılarının Ekonomik Yarara ve Ulusal Kazanıma </a:t>
            </a:r>
            <a:r>
              <a:rPr lang="tr-TR" dirty="0" err="1"/>
              <a:t>Dönüşebilirliği</a:t>
            </a:r>
            <a:endParaRPr lang="tr-TR" dirty="0"/>
          </a:p>
          <a:p>
            <a:pPr marL="0" indent="0" algn="just">
              <a:buNone/>
            </a:pPr>
            <a:endParaRPr lang="tr-TR" b="1" dirty="0" smtClean="0">
              <a:latin typeface="Times New Roman" panose="02020603050405020304" pitchFamily="18" charset="0"/>
              <a:cs typeface="Times New Roman" panose="02020603050405020304" pitchFamily="18" charset="0"/>
            </a:endParaRPr>
          </a:p>
          <a:p>
            <a:pPr marL="0" indent="0" algn="just" fontAlgn="base">
              <a:buNone/>
            </a:pPr>
            <a:endParaRPr lang="tr-TR" dirty="0"/>
          </a:p>
          <a:p>
            <a:pPr marL="0" indent="0">
              <a:buNone/>
            </a:pPr>
            <a:endParaRPr lang="tr-TR" dirty="0"/>
          </a:p>
        </p:txBody>
      </p:sp>
      <p:pic>
        <p:nvPicPr>
          <p:cNvPr id="4" name="Resim 3"/>
          <p:cNvPicPr>
            <a:picLocks noChangeAspect="1"/>
          </p:cNvPicPr>
          <p:nvPr/>
        </p:nvPicPr>
        <p:blipFill>
          <a:blip r:embed="rId2"/>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1896529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767862" y="182245"/>
            <a:ext cx="10515600" cy="929103"/>
          </a:xfrm>
        </p:spPr>
        <p:txBody>
          <a:bodyPr/>
          <a:lstStyle/>
          <a:p>
            <a:r>
              <a:rPr lang="tr-TR" b="1" dirty="0">
                <a:latin typeface="Times New Roman" pitchFamily="18" charset="0"/>
                <a:cs typeface="Times New Roman" pitchFamily="18" charset="0"/>
              </a:rPr>
              <a:t>3501 - Kariyer Geliştirme Programı</a:t>
            </a:r>
            <a:endParaRPr lang="tr-TR" dirty="0">
              <a:latin typeface="Times New Roman" pitchFamily="18" charset="0"/>
              <a:cs typeface="Times New Roman" pitchFamily="18" charset="0"/>
            </a:endParaRPr>
          </a:p>
        </p:txBody>
      </p:sp>
      <p:sp>
        <p:nvSpPr>
          <p:cNvPr id="3" name="İçerik Yer Tutucusu 2"/>
          <p:cNvSpPr>
            <a:spLocks noGrp="1"/>
          </p:cNvSpPr>
          <p:nvPr>
            <p:ph idx="1"/>
          </p:nvPr>
        </p:nvSpPr>
        <p:spPr>
          <a:xfrm>
            <a:off x="570914" y="1684948"/>
            <a:ext cx="10515600" cy="4351338"/>
          </a:xfrm>
        </p:spPr>
        <p:txBody>
          <a:bodyPr/>
          <a:lstStyle/>
          <a:p>
            <a:pPr fontAlgn="base"/>
            <a:r>
              <a:rPr lang="tr-TR" b="1" dirty="0"/>
              <a:t>Kariyer Geliştirme Programı’nın (3501) amacı; </a:t>
            </a:r>
            <a:r>
              <a:rPr lang="tr-TR" dirty="0"/>
              <a:t>K</a:t>
            </a:r>
            <a:r>
              <a:rPr lang="tr-TR" dirty="0" smtClean="0"/>
              <a:t>ariyerlerine </a:t>
            </a:r>
            <a:r>
              <a:rPr lang="tr-TR" dirty="0"/>
              <a:t>yeni başlayan doktoralı bilim insanlarının çalışmalarını proje desteği vererek teşvik etmektir. 21. yüzyılın akademik önderliğini yüklenecek genç araştırmacıların çalışmaları desteklenerek, hem genç bilim insanlarının kariyerlerini araştırmacı ve eğitimci olarak en iyi şekilde sürdürmeleri, hem de bilimsel düzeyimizin geliştirilmesi ve bilimin ülke kalkınmasındaki rolünün artırılması amacına yönelik bir programdır.</a:t>
            </a:r>
          </a:p>
          <a:p>
            <a:pPr fontAlgn="base"/>
            <a:r>
              <a:rPr lang="tr-TR" b="1" dirty="0"/>
              <a:t>PROJE SÜRESİ</a:t>
            </a:r>
            <a:endParaRPr lang="tr-TR" dirty="0"/>
          </a:p>
          <a:p>
            <a:pPr fontAlgn="base"/>
            <a:r>
              <a:rPr lang="tr-TR" dirty="0"/>
              <a:t>Proje süresi en fazla 36 aydır.</a:t>
            </a:r>
          </a:p>
          <a:p>
            <a:endParaRPr lang="tr-TR" dirty="0"/>
          </a:p>
        </p:txBody>
      </p:sp>
    </p:spTree>
    <p:extLst>
      <p:ext uri="{BB962C8B-B14F-4D97-AF65-F5344CB8AC3E}">
        <p14:creationId xmlns:p14="http://schemas.microsoft.com/office/powerpoint/2010/main" val="1813915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528710" y="1772530"/>
            <a:ext cx="10515600" cy="3840480"/>
          </a:xfrm>
        </p:spPr>
        <p:txBody>
          <a:bodyPr/>
          <a:lstStyle/>
          <a:p>
            <a:pPr fontAlgn="base"/>
            <a:r>
              <a:rPr lang="tr-TR" b="1" dirty="0"/>
              <a:t>PROJE BÜTÇESİ</a:t>
            </a:r>
            <a:endParaRPr lang="tr-TR" dirty="0"/>
          </a:p>
          <a:p>
            <a:pPr fontAlgn="base"/>
            <a:r>
              <a:rPr lang="tr-TR" dirty="0"/>
              <a:t>2018 yılı için, KARİYER projeleri destek üst limiti (Burs dahil, Proje Teşvik İkramiyesi (PTİ), ve Kurum hissesi hariç) yıllık bütçe sınırlaması olmaksızın 360.000 TL'dir. Burslar ile ilgili üst sınırlar aşağıda verilmiştir:</a:t>
            </a:r>
          </a:p>
          <a:p>
            <a:pPr fontAlgn="base"/>
            <a:r>
              <a:rPr lang="tr-TR" dirty="0"/>
              <a:t>Ayrıca, makine-teçhizat taleplerinin toplam bütçe ile dengeli olması gözetilir. Altyapı oluşturmaya yönelik olan projeler desteklenmez.</a:t>
            </a:r>
          </a:p>
          <a:p>
            <a:endParaRPr lang="tr-TR" dirty="0"/>
          </a:p>
        </p:txBody>
      </p:sp>
      <p:sp>
        <p:nvSpPr>
          <p:cNvPr id="4" name="Başlık 1"/>
          <p:cNvSpPr>
            <a:spLocks noGrp="1"/>
          </p:cNvSpPr>
          <p:nvPr>
            <p:ph type="title"/>
          </p:nvPr>
        </p:nvSpPr>
        <p:spPr>
          <a:xfrm>
            <a:off x="739727" y="224448"/>
            <a:ext cx="10515600" cy="929103"/>
          </a:xfrm>
        </p:spPr>
        <p:txBody>
          <a:bodyPr/>
          <a:lstStyle/>
          <a:p>
            <a:r>
              <a:rPr lang="tr-TR" b="1" dirty="0">
                <a:latin typeface="Times New Roman" pitchFamily="18" charset="0"/>
                <a:cs typeface="Times New Roman" pitchFamily="18" charset="0"/>
              </a:rPr>
              <a:t>3501 - Kariyer Geliştirme Programı</a:t>
            </a:r>
            <a:endParaRPr lang="tr-TR" dirty="0">
              <a:latin typeface="Times New Roman" pitchFamily="18" charset="0"/>
              <a:cs typeface="Times New Roman" pitchFamily="18" charset="0"/>
            </a:endParaRPr>
          </a:p>
        </p:txBody>
      </p:sp>
    </p:spTree>
    <p:extLst>
      <p:ext uri="{BB962C8B-B14F-4D97-AF65-F5344CB8AC3E}">
        <p14:creationId xmlns:p14="http://schemas.microsoft.com/office/powerpoint/2010/main" val="990765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55575" y="283335"/>
            <a:ext cx="11633151" cy="6258142"/>
          </a:xfrm>
        </p:spPr>
        <p:txBody>
          <a:bodyPr>
            <a:normAutofit fontScale="77500" lnSpcReduction="20000"/>
          </a:bodyPr>
          <a:lstStyle/>
          <a:p>
            <a:pPr marL="0" indent="0" algn="ctr">
              <a:buNone/>
            </a:pPr>
            <a:endParaRPr lang="tr-TR" sz="1600" dirty="0" smtClean="0"/>
          </a:p>
          <a:p>
            <a:pPr marL="0" indent="0" algn="ctr">
              <a:buNone/>
            </a:pPr>
            <a:r>
              <a:rPr lang="tr-TR" dirty="0" smtClean="0"/>
              <a:t>KUDAKA</a:t>
            </a:r>
          </a:p>
          <a:p>
            <a:pPr marL="0" indent="0" algn="ctr">
              <a:buNone/>
            </a:pPr>
            <a:r>
              <a:rPr lang="tr-TR" dirty="0"/>
              <a:t>(KUZEYDOĞU </a:t>
            </a:r>
            <a:r>
              <a:rPr lang="tr-TR" dirty="0" smtClean="0"/>
              <a:t>ANADOLU KALKINMA AJANSI)</a:t>
            </a:r>
          </a:p>
          <a:p>
            <a:pPr marL="0" indent="0" algn="ctr">
              <a:buNone/>
            </a:pPr>
            <a:endParaRPr lang="tr-TR" dirty="0"/>
          </a:p>
          <a:p>
            <a:pPr marL="0" indent="0" algn="ctr">
              <a:buNone/>
            </a:pPr>
            <a:endParaRPr lang="tr-TR" dirty="0" smtClean="0"/>
          </a:p>
          <a:p>
            <a:pPr marL="0" indent="0" algn="ctr">
              <a:buNone/>
            </a:pPr>
            <a:endParaRPr lang="tr-TR" dirty="0"/>
          </a:p>
          <a:p>
            <a:pPr marL="0" indent="0" algn="ctr">
              <a:lnSpc>
                <a:spcPct val="170000"/>
              </a:lnSpc>
              <a:buNone/>
            </a:pPr>
            <a:r>
              <a:rPr lang="tr-TR" sz="3600" dirty="0" smtClean="0"/>
              <a:t>AMAÇ; Ajansın </a:t>
            </a:r>
            <a:r>
              <a:rPr lang="tr-TR" sz="3600" dirty="0"/>
              <a:t>sorumluluk alanını oluşturan </a:t>
            </a:r>
            <a:r>
              <a:rPr lang="tr-TR" sz="3600" b="1" dirty="0"/>
              <a:t>Erzurum-Erzincan-Bayburt </a:t>
            </a:r>
            <a:r>
              <a:rPr lang="tr-TR" sz="3600" dirty="0"/>
              <a:t>illerini kapsayan bölgenin sürdürülebilir kalkınmasını sağlamak üzere, sosyal sermayeyi ve </a:t>
            </a:r>
            <a:r>
              <a:rPr lang="tr-TR" sz="3600" dirty="0" err="1"/>
              <a:t>inovasyonu</a:t>
            </a:r>
            <a:r>
              <a:rPr lang="tr-TR" sz="3600" dirty="0"/>
              <a:t> geliştirmek suretiyle </a:t>
            </a:r>
            <a:r>
              <a:rPr lang="tr-TR" sz="3600" b="1" dirty="0"/>
              <a:t>yerel potansiyeli harekete geçirmek</a:t>
            </a:r>
            <a:r>
              <a:rPr lang="tr-TR" sz="3600" dirty="0"/>
              <a:t>.</a:t>
            </a:r>
            <a:endParaRPr lang="tr-TR" sz="3600" dirty="0" smtClean="0"/>
          </a:p>
          <a:p>
            <a:pPr marL="0" indent="0" algn="ctr">
              <a:buNone/>
            </a:pPr>
            <a:endParaRPr lang="tr-TR" dirty="0" smtClean="0">
              <a:hlinkClick r:id="rId2"/>
            </a:endParaRPr>
          </a:p>
          <a:p>
            <a:pPr marL="0" indent="0" algn="ctr">
              <a:buNone/>
            </a:pPr>
            <a:endParaRPr lang="tr-TR" dirty="0">
              <a:hlinkClick r:id="rId2"/>
            </a:endParaRPr>
          </a:p>
          <a:p>
            <a:pPr marL="0" indent="0" algn="ctr">
              <a:buNone/>
            </a:pPr>
            <a:r>
              <a:rPr lang="tr-TR" dirty="0" smtClean="0">
                <a:hlinkClick r:id="rId2"/>
              </a:rPr>
              <a:t>http</a:t>
            </a:r>
            <a:r>
              <a:rPr lang="tr-TR" dirty="0">
                <a:hlinkClick r:id="rId2"/>
              </a:rPr>
              <a:t>://www.kudaka.org.tr/sayfa-kudaka-</a:t>
            </a:r>
            <a:r>
              <a:rPr lang="tr-TR" dirty="0" smtClean="0">
                <a:hlinkClick r:id="rId2"/>
              </a:rPr>
              <a:t>yonetmelikler</a:t>
            </a:r>
            <a:endParaRPr lang="tr-TR" dirty="0"/>
          </a:p>
          <a:p>
            <a:pPr marL="0" indent="0" algn="ctr">
              <a:buNone/>
            </a:pPr>
            <a:r>
              <a:rPr lang="tr-TR" sz="2000" b="1" dirty="0" smtClean="0"/>
              <a:t>KALKINMA </a:t>
            </a:r>
            <a:r>
              <a:rPr lang="tr-TR" sz="2000" b="1" dirty="0"/>
              <a:t>AJANSLARI PROJE VE FAALİYET DESTEKLEME YÖNETMELİĞİ </a:t>
            </a:r>
            <a:endParaRPr lang="tr-TR" sz="2000" dirty="0" smtClean="0"/>
          </a:p>
        </p:txBody>
      </p:sp>
      <p:sp>
        <p:nvSpPr>
          <p:cNvPr id="5" name="AutoShape 4" descr="KUDAKA LOGO ile ilgili görsel sonucu"/>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29" name="Resim 28"/>
          <p:cNvPicPr>
            <a:picLocks noChangeAspect="1"/>
          </p:cNvPicPr>
          <p:nvPr/>
        </p:nvPicPr>
        <p:blipFill>
          <a:blip r:embed="rId3"/>
          <a:stretch>
            <a:fillRect/>
          </a:stretch>
        </p:blipFill>
        <p:spPr>
          <a:xfrm>
            <a:off x="242806" y="188415"/>
            <a:ext cx="1870173" cy="1870173"/>
          </a:xfrm>
          <a:prstGeom prst="rect">
            <a:avLst/>
          </a:prstGeom>
        </p:spPr>
      </p:pic>
      <p:sp>
        <p:nvSpPr>
          <p:cNvPr id="2" name="Slide Number Placeholder 1"/>
          <p:cNvSpPr>
            <a:spLocks noGrp="1"/>
          </p:cNvSpPr>
          <p:nvPr>
            <p:ph type="sldNum" sz="quarter" idx="12"/>
          </p:nvPr>
        </p:nvSpPr>
        <p:spPr/>
        <p:txBody>
          <a:bodyPr/>
          <a:lstStyle/>
          <a:p>
            <a:fld id="{13827658-01A0-44A8-AFEE-F2BFBBA0C7A6}" type="slidenum">
              <a:rPr lang="tr-TR" smtClean="0"/>
              <a:t>43</a:t>
            </a:fld>
            <a:endParaRPr lang="tr-TR"/>
          </a:p>
        </p:txBody>
      </p:sp>
    </p:spTree>
    <p:extLst>
      <p:ext uri="{BB962C8B-B14F-4D97-AF65-F5344CB8AC3E}">
        <p14:creationId xmlns:p14="http://schemas.microsoft.com/office/powerpoint/2010/main" val="35265150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0" y="0"/>
            <a:ext cx="12191999" cy="6858000"/>
          </a:xfrm>
        </p:spPr>
        <p:txBody>
          <a:bodyPr>
            <a:normAutofit fontScale="55000" lnSpcReduction="20000"/>
          </a:bodyPr>
          <a:lstStyle/>
          <a:p>
            <a:pPr marL="0" indent="0" algn="ctr">
              <a:buNone/>
            </a:pPr>
            <a:endParaRPr lang="tr-TR" sz="1600" dirty="0" smtClean="0"/>
          </a:p>
          <a:p>
            <a:pPr marL="0" indent="0" algn="ctr">
              <a:buNone/>
            </a:pPr>
            <a:endParaRPr lang="tr-TR" dirty="0" smtClean="0"/>
          </a:p>
          <a:p>
            <a:pPr marL="0" indent="0" algn="ctr">
              <a:buNone/>
            </a:pPr>
            <a:endParaRPr lang="tr-TR" dirty="0"/>
          </a:p>
          <a:p>
            <a:pPr marL="0" indent="0" algn="ctr">
              <a:buNone/>
            </a:pPr>
            <a:r>
              <a:rPr lang="tr-TR" dirty="0" smtClean="0"/>
              <a:t>DAP</a:t>
            </a:r>
          </a:p>
          <a:p>
            <a:pPr marL="0" indent="0" algn="ctr">
              <a:buNone/>
            </a:pPr>
            <a:r>
              <a:rPr lang="tr-TR" dirty="0" smtClean="0"/>
              <a:t>(DOĞU ANADOLU PROJESİ)</a:t>
            </a:r>
          </a:p>
          <a:p>
            <a:pPr marL="0" indent="0" algn="ctr">
              <a:buNone/>
            </a:pPr>
            <a:endParaRPr lang="tr-TR" dirty="0"/>
          </a:p>
          <a:p>
            <a:pPr marL="0" indent="0" algn="just">
              <a:buNone/>
            </a:pPr>
            <a:endParaRPr lang="tr-TR" dirty="0" smtClean="0"/>
          </a:p>
          <a:p>
            <a:pPr marL="0" indent="0" algn="just">
              <a:buNone/>
            </a:pPr>
            <a:endParaRPr lang="tr-TR" dirty="0" smtClean="0"/>
          </a:p>
          <a:p>
            <a:pPr marL="0" indent="0" algn="just">
              <a:buNone/>
            </a:pPr>
            <a:endParaRPr lang="tr-TR" sz="4000" dirty="0" smtClean="0"/>
          </a:p>
          <a:p>
            <a:pPr marL="0" indent="0" algn="just">
              <a:buNone/>
            </a:pPr>
            <a:r>
              <a:rPr lang="tr-TR" sz="4400" dirty="0" smtClean="0"/>
              <a:t>Doğu </a:t>
            </a:r>
            <a:r>
              <a:rPr lang="tr-TR" sz="4400" dirty="0"/>
              <a:t>Anadolu Projesi (DAP) Bölge Kalkınma İdaresi </a:t>
            </a:r>
            <a:r>
              <a:rPr lang="tr-TR" sz="4400" dirty="0" smtClean="0"/>
              <a:t>Başkanlığı’na bağlı 15 </a:t>
            </a:r>
            <a:r>
              <a:rPr lang="tr-TR" sz="4400" dirty="0"/>
              <a:t>(</a:t>
            </a:r>
            <a:r>
              <a:rPr lang="tr-TR" sz="4400" b="1" dirty="0"/>
              <a:t>Ağrı, Ardahan, Bingöl, Bitlis, Elazığ, Erzincan, Erzurum, Hakkari, Iğdır, Kars, Malatya, Muş, Tunceli, </a:t>
            </a:r>
            <a:r>
              <a:rPr lang="tr-TR" sz="4400" b="1" dirty="0" smtClean="0"/>
              <a:t>Van, Sivas</a:t>
            </a:r>
            <a:r>
              <a:rPr lang="tr-TR" sz="4400" dirty="0" smtClean="0"/>
              <a:t>) </a:t>
            </a:r>
            <a:r>
              <a:rPr lang="tr-TR" sz="4400" dirty="0"/>
              <a:t>il </a:t>
            </a:r>
            <a:r>
              <a:rPr lang="tr-TR" sz="4400" dirty="0" smtClean="0"/>
              <a:t>bulunmaktadır. DAP </a:t>
            </a:r>
            <a:r>
              <a:rPr lang="tr-TR" sz="4400" dirty="0"/>
              <a:t>İdaresi merkez teşkilatı olup, İdare yeri Erzurum'dur</a:t>
            </a:r>
            <a:r>
              <a:rPr lang="tr-TR" sz="4400" dirty="0" smtClean="0"/>
              <a:t>.</a:t>
            </a:r>
          </a:p>
          <a:p>
            <a:pPr marL="0" indent="0" algn="just">
              <a:buNone/>
            </a:pPr>
            <a:r>
              <a:rPr lang="tr-TR" sz="4400" dirty="0"/>
              <a:t/>
            </a:r>
            <a:br>
              <a:rPr lang="tr-TR" sz="4400" dirty="0"/>
            </a:br>
            <a:r>
              <a:rPr lang="tr-TR" sz="4400" dirty="0" smtClean="0"/>
              <a:t>Doğu </a:t>
            </a:r>
            <a:r>
              <a:rPr lang="tr-TR" sz="4400" dirty="0"/>
              <a:t>Anadolu Projesi’ </a:t>
            </a:r>
            <a:r>
              <a:rPr lang="tr-TR" sz="4400" dirty="0" err="1"/>
              <a:t>nin</a:t>
            </a:r>
            <a:r>
              <a:rPr lang="tr-TR" sz="4400" dirty="0"/>
              <a:t> genel amacı uygulandığı illerdeki yatırımların gerektirdiği araştırma, planlama, programlama, projelendirme, izleme, değerlendirme ve koordinasyon hizmetlerinin yerine getirilmesi suretiyle </a:t>
            </a:r>
            <a:r>
              <a:rPr lang="tr-TR" sz="4400" b="1" dirty="0"/>
              <a:t>Doğu Anadolu Bölgesi’nin kalkınmasını hızlandırmaktır</a:t>
            </a:r>
            <a:r>
              <a:rPr lang="tr-TR" sz="4400" b="1" dirty="0" smtClean="0"/>
              <a:t>.</a:t>
            </a:r>
          </a:p>
          <a:p>
            <a:pPr marL="0" indent="0" algn="just">
              <a:buNone/>
            </a:pPr>
            <a:endParaRPr lang="tr-TR" dirty="0" smtClean="0"/>
          </a:p>
          <a:p>
            <a:pPr marL="0" indent="0" algn="ctr">
              <a:buNone/>
            </a:pPr>
            <a:r>
              <a:rPr lang="tr-TR" sz="4500" dirty="0">
                <a:hlinkClick r:id="rId2"/>
              </a:rPr>
              <a:t>http://www.dap.gov.tr</a:t>
            </a:r>
            <a:r>
              <a:rPr lang="tr-TR" sz="4500" dirty="0" smtClean="0">
                <a:hlinkClick r:id="rId2"/>
              </a:rPr>
              <a:t>/</a:t>
            </a:r>
            <a:endParaRPr lang="tr-TR" sz="4500" dirty="0" smtClean="0"/>
          </a:p>
          <a:p>
            <a:pPr marL="0" indent="0" algn="ctr">
              <a:buNone/>
            </a:pPr>
            <a:endParaRPr lang="tr-TR" sz="4500" dirty="0" smtClean="0"/>
          </a:p>
          <a:p>
            <a:pPr marL="0" indent="0" algn="just">
              <a:buNone/>
            </a:pPr>
            <a:r>
              <a:rPr lang="tr-TR" dirty="0"/>
              <a:t/>
            </a:r>
            <a:br>
              <a:rPr lang="tr-TR" dirty="0"/>
            </a:br>
            <a:endParaRPr lang="tr-TR" dirty="0" smtClean="0"/>
          </a:p>
          <a:p>
            <a:pPr marL="0" indent="0" algn="ctr">
              <a:buNone/>
            </a:pPr>
            <a:endParaRPr lang="tr-TR" dirty="0"/>
          </a:p>
          <a:p>
            <a:pPr marL="0" indent="0" algn="ctr">
              <a:buNone/>
            </a:pPr>
            <a:endParaRPr lang="tr-TR" dirty="0" smtClean="0"/>
          </a:p>
          <a:p>
            <a:pPr marL="0" indent="0" algn="ctr">
              <a:buNone/>
            </a:pPr>
            <a:endParaRPr lang="tr-TR" dirty="0"/>
          </a:p>
          <a:p>
            <a:pPr marL="0" indent="0" algn="ctr">
              <a:buNone/>
            </a:pPr>
            <a:endParaRPr lang="tr-TR" dirty="0" smtClean="0"/>
          </a:p>
          <a:p>
            <a:pPr marL="0" indent="0" algn="ctr">
              <a:buNone/>
            </a:pPr>
            <a:endParaRPr lang="tr-TR" dirty="0" smtClean="0"/>
          </a:p>
          <a:p>
            <a:pPr marL="0" indent="0" algn="ctr">
              <a:buNone/>
            </a:pPr>
            <a:endParaRPr lang="tr-TR" dirty="0" smtClean="0"/>
          </a:p>
        </p:txBody>
      </p:sp>
      <p:sp>
        <p:nvSpPr>
          <p:cNvPr id="5" name="AutoShape 4" descr="KUDAKA LOGO ile ilgili görsel sonucu"/>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2" name="Slide Number Placeholder 1"/>
          <p:cNvSpPr>
            <a:spLocks noGrp="1"/>
          </p:cNvSpPr>
          <p:nvPr>
            <p:ph type="sldNum" sz="quarter" idx="12"/>
          </p:nvPr>
        </p:nvSpPr>
        <p:spPr/>
        <p:txBody>
          <a:bodyPr/>
          <a:lstStyle/>
          <a:p>
            <a:fld id="{13827658-01A0-44A8-AFEE-F2BFBBA0C7A6}" type="slidenum">
              <a:rPr lang="tr-TR" smtClean="0"/>
              <a:t>44</a:t>
            </a:fld>
            <a:endParaRPr lang="tr-TR"/>
          </a:p>
        </p:txBody>
      </p:sp>
      <p:pic>
        <p:nvPicPr>
          <p:cNvPr id="4" name="Resim 3"/>
          <p:cNvPicPr>
            <a:picLocks noChangeAspect="1"/>
          </p:cNvPicPr>
          <p:nvPr/>
        </p:nvPicPr>
        <p:blipFill>
          <a:blip r:embed="rId3"/>
          <a:stretch>
            <a:fillRect/>
          </a:stretch>
        </p:blipFill>
        <p:spPr>
          <a:xfrm>
            <a:off x="307975" y="160337"/>
            <a:ext cx="2548640" cy="2065277"/>
          </a:xfrm>
          <a:prstGeom prst="rect">
            <a:avLst/>
          </a:prstGeom>
        </p:spPr>
      </p:pic>
    </p:spTree>
    <p:extLst>
      <p:ext uri="{BB962C8B-B14F-4D97-AF65-F5344CB8AC3E}">
        <p14:creationId xmlns:p14="http://schemas.microsoft.com/office/powerpoint/2010/main" val="917462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0" y="182879"/>
            <a:ext cx="11985673" cy="6538595"/>
          </a:xfrm>
        </p:spPr>
        <p:txBody>
          <a:bodyPr/>
          <a:lstStyle/>
          <a:p>
            <a:pPr marL="0" indent="0" algn="ctr">
              <a:buNone/>
            </a:pPr>
            <a:r>
              <a:rPr lang="nb-NO" sz="3200" b="1" dirty="0" smtClean="0"/>
              <a:t> </a:t>
            </a:r>
            <a:endParaRPr lang="tr-TR" sz="3200" b="1" dirty="0" smtClean="0"/>
          </a:p>
          <a:p>
            <a:pPr marL="0" indent="0" algn="ctr">
              <a:buNone/>
            </a:pPr>
            <a:r>
              <a:rPr lang="tr-TR" sz="3200" b="1" dirty="0" smtClean="0"/>
              <a:t>             </a:t>
            </a:r>
            <a:r>
              <a:rPr lang="nb-NO" sz="3200" b="1" dirty="0" smtClean="0"/>
              <a:t>Cazibe </a:t>
            </a:r>
            <a:r>
              <a:rPr lang="nb-NO" sz="3200" b="1" dirty="0" smtClean="0"/>
              <a:t>Merkezlerini Destekleme </a:t>
            </a:r>
            <a:r>
              <a:rPr lang="nb-NO" sz="3200" b="1" dirty="0" smtClean="0"/>
              <a:t>Programı</a:t>
            </a:r>
            <a:endParaRPr lang="tr-TR" sz="3200" b="1" dirty="0" smtClean="0"/>
          </a:p>
          <a:p>
            <a:pPr marL="0" indent="0" algn="ctr">
              <a:buNone/>
            </a:pPr>
            <a:endParaRPr lang="tr-TR" b="1" dirty="0" smtClean="0"/>
          </a:p>
          <a:p>
            <a:pPr marL="0" indent="0" algn="just">
              <a:buNone/>
            </a:pPr>
            <a:r>
              <a:rPr lang="tr-TR" dirty="0" smtClean="0"/>
              <a:t>Cazibe Merkezlerini Destekleme Programı’nın temel amacı </a:t>
            </a:r>
            <a:r>
              <a:rPr lang="tr-TR" b="1" dirty="0" smtClean="0"/>
              <a:t>görece az gelişmiş bölgelerde</a:t>
            </a:r>
            <a:r>
              <a:rPr lang="tr-TR" dirty="0" smtClean="0"/>
              <a:t>, büyüme ve çevrelerine hizmet verme potansiyeli yüksek merkez ilçelere sağlanan stratejik desteklerle, söz konusu merkez ilçelerin </a:t>
            </a:r>
            <a:r>
              <a:rPr lang="tr-TR" b="1" dirty="0" smtClean="0"/>
              <a:t>ekonomik kalkınmasına ivme kazandırılarak kalkınmanın çevre merkezlere de yayılması ve iç göçün kendi bölgesi içinde tutulmasıdır.</a:t>
            </a:r>
          </a:p>
          <a:p>
            <a:pPr marL="0" indent="0" algn="just">
              <a:buNone/>
            </a:pPr>
            <a:endParaRPr lang="tr-TR" dirty="0"/>
          </a:p>
          <a:p>
            <a:pPr marL="0" indent="0" fontAlgn="b">
              <a:buNone/>
            </a:pPr>
            <a:r>
              <a:rPr lang="tr-TR" b="1" dirty="0"/>
              <a:t>Kimler Başvurabilir</a:t>
            </a:r>
          </a:p>
          <a:p>
            <a:pPr marL="0" indent="0" algn="just" fontAlgn="b">
              <a:buNone/>
            </a:pPr>
            <a:r>
              <a:rPr lang="tr-TR" dirty="0"/>
              <a:t>Cazibe Merkezlerini Destekleme Programına; kamu kurum ve kuruluşları, kamu yararına çalışan dernekler ve vakıflar, </a:t>
            </a:r>
            <a:r>
              <a:rPr lang="tr-TR" b="1" dirty="0"/>
              <a:t>üniversiteler</a:t>
            </a:r>
            <a:r>
              <a:rPr lang="tr-TR" dirty="0"/>
              <a:t>, kamu kurumu niteliğindeki meslek kuruluşları, belediyeler ve mahalli idari birlikleri proje başvurusunda bulunabilmektedir.</a:t>
            </a:r>
          </a:p>
          <a:p>
            <a:pPr marL="0" indent="0" algn="just">
              <a:buNone/>
            </a:pPr>
            <a:endParaRPr lang="tr-TR" dirty="0" smtClean="0"/>
          </a:p>
          <a:p>
            <a:pPr marL="0" indent="0" algn="ctr">
              <a:buNone/>
            </a:pPr>
            <a:endParaRPr lang="tr-TR" dirty="0"/>
          </a:p>
        </p:txBody>
      </p:sp>
      <p:sp>
        <p:nvSpPr>
          <p:cNvPr id="4" name="Slide Number Placeholder 3"/>
          <p:cNvSpPr>
            <a:spLocks noGrp="1"/>
          </p:cNvSpPr>
          <p:nvPr>
            <p:ph type="sldNum" sz="quarter" idx="12"/>
          </p:nvPr>
        </p:nvSpPr>
        <p:spPr/>
        <p:txBody>
          <a:bodyPr/>
          <a:lstStyle/>
          <a:p>
            <a:fld id="{13827658-01A0-44A8-AFEE-F2BFBBA0C7A6}" type="slidenum">
              <a:rPr lang="tr-TR" smtClean="0"/>
              <a:t>45</a:t>
            </a:fld>
            <a:endParaRPr lang="tr-TR"/>
          </a:p>
        </p:txBody>
      </p:sp>
      <p:pic>
        <p:nvPicPr>
          <p:cNvPr id="5" name="Resim 4"/>
          <p:cNvPicPr>
            <a:picLocks noChangeAspect="1"/>
          </p:cNvPicPr>
          <p:nvPr/>
        </p:nvPicPr>
        <p:blipFill>
          <a:blip r:embed="rId2"/>
          <a:stretch>
            <a:fillRect/>
          </a:stretch>
        </p:blipFill>
        <p:spPr>
          <a:xfrm>
            <a:off x="506436" y="182880"/>
            <a:ext cx="2343150" cy="1552575"/>
          </a:xfrm>
          <a:prstGeom prst="rect">
            <a:avLst/>
          </a:prstGeom>
        </p:spPr>
      </p:pic>
    </p:spTree>
    <p:extLst>
      <p:ext uri="{BB962C8B-B14F-4D97-AF65-F5344CB8AC3E}">
        <p14:creationId xmlns:p14="http://schemas.microsoft.com/office/powerpoint/2010/main" val="41335189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azibe_Merkezlerini_Destekleme_Programi_Proje_Konulari">
            <a:hlinkClick r:id="rId2"/>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08961" y="70803"/>
            <a:ext cx="5528602" cy="680098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Slide Number Placeholder 1"/>
          <p:cNvSpPr>
            <a:spLocks noGrp="1"/>
          </p:cNvSpPr>
          <p:nvPr>
            <p:ph type="sldNum" sz="quarter" idx="12"/>
          </p:nvPr>
        </p:nvSpPr>
        <p:spPr/>
        <p:txBody>
          <a:bodyPr/>
          <a:lstStyle/>
          <a:p>
            <a:fld id="{13827658-01A0-44A8-AFEE-F2BFBBA0C7A6}" type="slidenum">
              <a:rPr lang="tr-TR" smtClean="0"/>
              <a:t>46</a:t>
            </a:fld>
            <a:endParaRPr lang="tr-TR"/>
          </a:p>
        </p:txBody>
      </p:sp>
    </p:spTree>
    <p:extLst>
      <p:ext uri="{BB962C8B-B14F-4D97-AF65-F5344CB8AC3E}">
        <p14:creationId xmlns:p14="http://schemas.microsoft.com/office/powerpoint/2010/main" val="33790679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srcRect l="7721" r="7721"/>
          <a:stretch>
            <a:fillRect/>
          </a:stretch>
        </p:blipFill>
        <p:spPr>
          <a:xfrm>
            <a:off x="515938" y="331788"/>
            <a:ext cx="11356975" cy="6219825"/>
          </a:xfrm>
        </p:spPr>
      </p:pic>
      <p:sp>
        <p:nvSpPr>
          <p:cNvPr id="3" name="Slide Number Placeholder 2"/>
          <p:cNvSpPr>
            <a:spLocks noGrp="1"/>
          </p:cNvSpPr>
          <p:nvPr>
            <p:ph type="sldNum" sz="quarter" idx="12"/>
          </p:nvPr>
        </p:nvSpPr>
        <p:spPr/>
        <p:txBody>
          <a:bodyPr/>
          <a:lstStyle/>
          <a:p>
            <a:fld id="{13827658-01A0-44A8-AFEE-F2BFBBA0C7A6}" type="slidenum">
              <a:rPr lang="tr-TR" smtClean="0"/>
              <a:t>47</a:t>
            </a:fld>
            <a:endParaRPr lang="tr-TR"/>
          </a:p>
        </p:txBody>
      </p:sp>
    </p:spTree>
    <p:extLst>
      <p:ext uri="{BB962C8B-B14F-4D97-AF65-F5344CB8AC3E}">
        <p14:creationId xmlns:p14="http://schemas.microsoft.com/office/powerpoint/2010/main" val="11643722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6530" y="189101"/>
            <a:ext cx="5483869" cy="6385330"/>
          </a:xfrm>
          <a:prstGeom prst="rect">
            <a:avLst/>
          </a:prstGeom>
        </p:spPr>
      </p:pic>
      <p:sp>
        <p:nvSpPr>
          <p:cNvPr id="5" name="TextBox 4"/>
          <p:cNvSpPr txBox="1"/>
          <p:nvPr/>
        </p:nvSpPr>
        <p:spPr>
          <a:xfrm>
            <a:off x="6647418" y="580929"/>
            <a:ext cx="4026282" cy="369332"/>
          </a:xfrm>
          <a:prstGeom prst="rect">
            <a:avLst/>
          </a:prstGeom>
          <a:noFill/>
        </p:spPr>
        <p:txBody>
          <a:bodyPr wrap="square" rtlCol="0">
            <a:spAutoFit/>
          </a:bodyPr>
          <a:lstStyle/>
          <a:p>
            <a:endParaRPr lang="en-US" dirty="0"/>
          </a:p>
        </p:txBody>
      </p:sp>
      <p:sp>
        <p:nvSpPr>
          <p:cNvPr id="2" name="Slide Number Placeholder 1"/>
          <p:cNvSpPr>
            <a:spLocks noGrp="1"/>
          </p:cNvSpPr>
          <p:nvPr>
            <p:ph type="sldNum" sz="quarter" idx="12"/>
          </p:nvPr>
        </p:nvSpPr>
        <p:spPr/>
        <p:txBody>
          <a:bodyPr/>
          <a:lstStyle/>
          <a:p>
            <a:fld id="{13827658-01A0-44A8-AFEE-F2BFBBA0C7A6}" type="slidenum">
              <a:rPr lang="tr-TR" smtClean="0"/>
              <a:t>48</a:t>
            </a:fld>
            <a:endParaRPr lang="tr-TR"/>
          </a:p>
        </p:txBody>
      </p:sp>
      <p:sp>
        <p:nvSpPr>
          <p:cNvPr id="8" name="Content Placeholder 7"/>
          <p:cNvSpPr txBox="1">
            <a:spLocks noGrp="1"/>
          </p:cNvSpPr>
          <p:nvPr>
            <p:ph idx="1"/>
          </p:nvPr>
        </p:nvSpPr>
        <p:spPr>
          <a:xfrm>
            <a:off x="5774267" y="304800"/>
            <a:ext cx="6028266" cy="6056016"/>
          </a:xfrm>
          <a:prstGeom prst="rect">
            <a:avLst/>
          </a:prstGeom>
          <a:noFill/>
        </p:spPr>
        <p:txBody>
          <a:bodyPr wrap="square" rtlCol="0">
            <a:spAutoFit/>
          </a:bodyPr>
          <a:lstStyle/>
          <a:p>
            <a:pPr marL="0" indent="0" fontAlgn="b">
              <a:buNone/>
            </a:pPr>
            <a:r>
              <a:rPr lang="tr-TR" sz="1600" b="1" dirty="0"/>
              <a:t>	</a:t>
            </a:r>
            <a:r>
              <a:rPr lang="tr-TR" sz="1600" b="1" dirty="0" smtClean="0"/>
              <a:t>	 Başvuru Süreci</a:t>
            </a:r>
            <a:endParaRPr lang="tr-TR" sz="1600" dirty="0"/>
          </a:p>
          <a:p>
            <a:pPr algn="just" fontAlgn="b"/>
            <a:r>
              <a:rPr lang="tr-TR" sz="1600" dirty="0"/>
              <a:t>Uygun başvuru sahiplerinin (kamu kurum ve kuruluşları, kamu yararına çalışan dernekler ve vakıflar, </a:t>
            </a:r>
            <a:r>
              <a:rPr lang="tr-TR" sz="1600" b="1" dirty="0"/>
              <a:t>üniversiteler</a:t>
            </a:r>
            <a:r>
              <a:rPr lang="tr-TR" sz="1600" dirty="0"/>
              <a:t>, kamu kurumu niteliğindeki meslek kuruluşları, belediyeler ve mahalli idari birlikleri) CMDP </a:t>
            </a:r>
            <a:r>
              <a:rPr lang="tr-TR" sz="1600" b="1" dirty="0"/>
              <a:t>Öncelik alanlarına uygun proje fikirleri Proje Ön Başvuru Formu </a:t>
            </a:r>
            <a:r>
              <a:rPr lang="tr-TR" sz="1600" dirty="0"/>
              <a:t>kullanılarak Ajansa sunulur. Proje fikirlerine ait Proje Bilgi Formları ön değerlendirme yapmak üzere Ajans tarafından Vali, Büyükşehir Belediye </a:t>
            </a:r>
            <a:r>
              <a:rPr lang="tr-TR" sz="1600" dirty="0" smtClean="0"/>
              <a:t>Başkanı</a:t>
            </a:r>
            <a:r>
              <a:rPr lang="tr-TR" sz="1600" dirty="0"/>
              <a:t>, Ticaret Sanayi Odası Başkanı ve Ajans Genel Sekreterinden oluşan </a:t>
            </a:r>
            <a:r>
              <a:rPr lang="tr-TR" sz="1600" b="1" dirty="0"/>
              <a:t>Değerlendirme Komisyonuna </a:t>
            </a:r>
            <a:r>
              <a:rPr lang="tr-TR" sz="1600" dirty="0"/>
              <a:t> sunulur</a:t>
            </a:r>
            <a:r>
              <a:rPr lang="tr-TR" sz="1600" dirty="0" smtClean="0"/>
              <a:t>.</a:t>
            </a:r>
            <a:endParaRPr lang="tr-TR" sz="1600" dirty="0"/>
          </a:p>
          <a:p>
            <a:pPr algn="just" fontAlgn="b"/>
            <a:endParaRPr lang="tr-TR" sz="1600" dirty="0"/>
          </a:p>
          <a:p>
            <a:pPr algn="just" fontAlgn="b"/>
            <a:r>
              <a:rPr lang="tr-TR" sz="1600" b="1" dirty="0"/>
              <a:t>Değerlendirme Komisyonu tarafından desteklenmeye değer bulunan projelere ait bilgiler, Komisyon görüşleri ile birlikte Ajans tarafından Kalkınma Bakanlığına gönderilir.</a:t>
            </a:r>
            <a:r>
              <a:rPr lang="tr-TR" sz="1600" dirty="0"/>
              <a:t> Bakanlığın uygun görmesi halinde proje konusuna göre ilgili Bakanlık ve kamu kurumlarının görüşü alınır ve </a:t>
            </a:r>
            <a:r>
              <a:rPr lang="tr-TR" sz="1600" b="1" u="sng" dirty="0">
                <a:hlinkClick r:id="rId3"/>
              </a:rPr>
              <a:t>Fizibilite Raporu Formatı</a:t>
            </a:r>
            <a:r>
              <a:rPr lang="tr-TR" sz="1600" u="sng" dirty="0"/>
              <a:t> </a:t>
            </a:r>
            <a:r>
              <a:rPr lang="tr-TR" sz="1600" dirty="0"/>
              <a:t>kullanılarak kapsamlı bir fizibilite raporu hazırlanır.</a:t>
            </a:r>
          </a:p>
          <a:p>
            <a:pPr algn="just" fontAlgn="b"/>
            <a:endParaRPr lang="tr-TR" sz="1600" dirty="0"/>
          </a:p>
          <a:p>
            <a:pPr algn="just" fontAlgn="b"/>
            <a:r>
              <a:rPr lang="tr-TR" sz="1600" b="1" dirty="0"/>
              <a:t>Fizibilite raporları Ajans Genel Sekreteri tarafından Değerlendirme Komisyonunun onayına sunulur. Değerlendirme Komisyonunca onaylanan fizibilite raporları Kalkınma Bakanlığının onayına sunulur. Bakanlıkça yapılan nihai değerlendirme sonrası fizibilite raporları uygun bulunan projeler Program kapsamında desteklenir</a:t>
            </a:r>
            <a:r>
              <a:rPr lang="tr-TR" sz="1600" b="1" dirty="0" smtClean="0"/>
              <a:t>.</a:t>
            </a:r>
            <a:endParaRPr lang="tr-TR" sz="1600" b="1" dirty="0"/>
          </a:p>
        </p:txBody>
      </p:sp>
    </p:spTree>
    <p:extLst>
      <p:ext uri="{BB962C8B-B14F-4D97-AF65-F5344CB8AC3E}">
        <p14:creationId xmlns:p14="http://schemas.microsoft.com/office/powerpoint/2010/main" val="11643722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097280" y="283335"/>
            <a:ext cx="10058400" cy="5585759"/>
          </a:xfrm>
        </p:spPr>
        <p:txBody>
          <a:bodyPr/>
          <a:lstStyle/>
          <a:p>
            <a:pPr marL="0" indent="0">
              <a:buNone/>
            </a:pPr>
            <a:endParaRPr lang="tr-TR" dirty="0" smtClean="0"/>
          </a:p>
          <a:p>
            <a:pPr marL="0" indent="0">
              <a:buNone/>
            </a:pPr>
            <a:r>
              <a:rPr lang="tr-TR" dirty="0" smtClean="0"/>
              <a:t>Cazibe Merkezlerini Destekleme Programı </a:t>
            </a:r>
            <a:r>
              <a:rPr lang="tr-TR" b="1" dirty="0" smtClean="0"/>
              <a:t>Erzurum Uygulaması</a:t>
            </a:r>
            <a:r>
              <a:rPr lang="tr-TR" dirty="0" smtClean="0"/>
              <a:t> kapsamında halihazırda; </a:t>
            </a:r>
          </a:p>
          <a:p>
            <a:pPr marL="0" indent="0">
              <a:buNone/>
            </a:pPr>
            <a:endParaRPr lang="tr-TR" dirty="0" smtClean="0"/>
          </a:p>
          <a:p>
            <a:pPr marL="0" indent="0">
              <a:buNone/>
            </a:pPr>
            <a:r>
              <a:rPr lang="tr-TR" dirty="0" smtClean="0"/>
              <a:t>•Erzurum Büyükşehir Belediyesince “Kültür Yolu Projesi ” </a:t>
            </a:r>
          </a:p>
          <a:p>
            <a:pPr marL="0" indent="0">
              <a:buNone/>
            </a:pPr>
            <a:r>
              <a:rPr lang="tr-TR" dirty="0" smtClean="0"/>
              <a:t>•Erzurum Yakutiye Belediyesince “Üç Kümbetler Çevresinin Yenilenmesi ve İyileştirilmesi ” </a:t>
            </a:r>
          </a:p>
          <a:p>
            <a:pPr marL="0" indent="0">
              <a:buNone/>
            </a:pPr>
            <a:r>
              <a:rPr lang="tr-TR" dirty="0" smtClean="0"/>
              <a:t>•Erzurum Gençlik Hizmetleri ve Spor İl Müdürlüğünce “Yüksek İrtifa Sporcu Kampı ” </a:t>
            </a:r>
          </a:p>
          <a:p>
            <a:pPr marL="0" indent="0">
              <a:buNone/>
            </a:pPr>
            <a:endParaRPr lang="tr-TR" dirty="0"/>
          </a:p>
          <a:p>
            <a:pPr marL="0" indent="0">
              <a:buNone/>
            </a:pPr>
            <a:r>
              <a:rPr lang="tr-TR" dirty="0" smtClean="0"/>
              <a:t>projeleri yürütülmektedir.</a:t>
            </a:r>
          </a:p>
          <a:p>
            <a:pPr marL="0" indent="0">
              <a:buNone/>
            </a:pPr>
            <a:endParaRPr lang="tr-TR" dirty="0"/>
          </a:p>
        </p:txBody>
      </p:sp>
      <p:sp>
        <p:nvSpPr>
          <p:cNvPr id="2" name="Slide Number Placeholder 1"/>
          <p:cNvSpPr>
            <a:spLocks noGrp="1"/>
          </p:cNvSpPr>
          <p:nvPr>
            <p:ph type="sldNum" sz="quarter" idx="12"/>
          </p:nvPr>
        </p:nvSpPr>
        <p:spPr/>
        <p:txBody>
          <a:bodyPr/>
          <a:lstStyle/>
          <a:p>
            <a:fld id="{13827658-01A0-44A8-AFEE-F2BFBBA0C7A6}" type="slidenum">
              <a:rPr lang="tr-TR" smtClean="0"/>
              <a:t>49</a:t>
            </a:fld>
            <a:endParaRPr lang="tr-TR"/>
          </a:p>
        </p:txBody>
      </p:sp>
    </p:spTree>
    <p:extLst>
      <p:ext uri="{BB962C8B-B14F-4D97-AF65-F5344CB8AC3E}">
        <p14:creationId xmlns:p14="http://schemas.microsoft.com/office/powerpoint/2010/main" val="20721716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33004" y="1195754"/>
            <a:ext cx="11804072" cy="5471053"/>
          </a:xfrm>
        </p:spPr>
        <p:txBody>
          <a:bodyPr>
            <a:normAutofit fontScale="77500" lnSpcReduction="20000"/>
          </a:bodyPr>
          <a:lstStyle/>
          <a:p>
            <a:pPr marL="0" indent="0" algn="ctr">
              <a:buNone/>
            </a:pPr>
            <a:endParaRPr lang="tr-TR" b="1" dirty="0" smtClean="0">
              <a:latin typeface="Corbel-Bold"/>
            </a:endParaRPr>
          </a:p>
          <a:p>
            <a:pPr marL="0" indent="0" algn="just">
              <a:buNone/>
            </a:pPr>
            <a:endParaRPr lang="tr-TR" b="1" dirty="0" smtClean="0">
              <a:latin typeface="Times New Roman" panose="02020603050405020304" pitchFamily="18" charset="0"/>
              <a:cs typeface="Times New Roman" panose="02020603050405020304" pitchFamily="18" charset="0"/>
            </a:endParaRPr>
          </a:p>
          <a:p>
            <a:pPr marL="0" indent="0" algn="just" fontAlgn="base">
              <a:buNone/>
            </a:pPr>
            <a:r>
              <a:rPr lang="tr-TR" u="sng" dirty="0" err="1" smtClean="0">
                <a:latin typeface="Times New Roman" panose="02020603050405020304" pitchFamily="18" charset="0"/>
                <a:cs typeface="Times New Roman" panose="02020603050405020304" pitchFamily="18" charset="0"/>
              </a:rPr>
              <a:t>ARDEB’e</a:t>
            </a:r>
            <a:r>
              <a:rPr lang="tr-TR" u="sng" dirty="0" smtClean="0">
                <a:latin typeface="Times New Roman" panose="02020603050405020304" pitchFamily="18" charset="0"/>
                <a:cs typeface="Times New Roman" panose="02020603050405020304" pitchFamily="18" charset="0"/>
              </a:rPr>
              <a:t> Bağlı Araştırma Destek Grupları</a:t>
            </a:r>
          </a:p>
          <a:p>
            <a:pPr marL="0" indent="0" algn="just" fontAlgn="base">
              <a:buNone/>
            </a:pPr>
            <a:endParaRPr lang="tr-TR" dirty="0" smtClean="0">
              <a:latin typeface="Times New Roman" panose="02020603050405020304" pitchFamily="18" charset="0"/>
              <a:cs typeface="Times New Roman" panose="02020603050405020304" pitchFamily="18" charset="0"/>
            </a:endParaRPr>
          </a:p>
          <a:p>
            <a:pPr fontAlgn="base"/>
            <a:r>
              <a:rPr lang="tr-TR" dirty="0">
                <a:latin typeface="Times New Roman" panose="02020603050405020304" pitchFamily="18" charset="0"/>
                <a:cs typeface="Times New Roman" panose="02020603050405020304" pitchFamily="18" charset="0"/>
              </a:rPr>
              <a:t>Kimya, Biyoloji Araştırma Destek Grubu - </a:t>
            </a:r>
            <a:r>
              <a:rPr lang="tr-TR" b="1" dirty="0">
                <a:latin typeface="Times New Roman" panose="02020603050405020304" pitchFamily="18" charset="0"/>
                <a:cs typeface="Times New Roman" panose="02020603050405020304" pitchFamily="18" charset="0"/>
              </a:rPr>
              <a:t>KBAG</a:t>
            </a:r>
          </a:p>
          <a:p>
            <a:pPr fontAlgn="base"/>
            <a:r>
              <a:rPr lang="tr-TR" dirty="0">
                <a:latin typeface="Times New Roman" panose="02020603050405020304" pitchFamily="18" charset="0"/>
                <a:cs typeface="Times New Roman" panose="02020603050405020304" pitchFamily="18" charset="0"/>
              </a:rPr>
              <a:t>Matematik, Fizik Araştırma Destek Grubu - </a:t>
            </a:r>
            <a:r>
              <a:rPr lang="tr-TR" b="1" dirty="0">
                <a:latin typeface="Times New Roman" panose="02020603050405020304" pitchFamily="18" charset="0"/>
                <a:cs typeface="Times New Roman" panose="02020603050405020304" pitchFamily="18" charset="0"/>
              </a:rPr>
              <a:t>MFAG</a:t>
            </a:r>
          </a:p>
          <a:p>
            <a:pPr fontAlgn="base"/>
            <a:r>
              <a:rPr lang="tr-TR" dirty="0">
                <a:latin typeface="Times New Roman" panose="02020603050405020304" pitchFamily="18" charset="0"/>
                <a:cs typeface="Times New Roman" panose="02020603050405020304" pitchFamily="18" charset="0"/>
              </a:rPr>
              <a:t>Sağlık Bilimleri Araştırma Destek Grubu - </a:t>
            </a:r>
            <a:r>
              <a:rPr lang="tr-TR" b="1" dirty="0">
                <a:latin typeface="Times New Roman" panose="02020603050405020304" pitchFamily="18" charset="0"/>
                <a:cs typeface="Times New Roman" panose="02020603050405020304" pitchFamily="18" charset="0"/>
              </a:rPr>
              <a:t>SBAG</a:t>
            </a:r>
          </a:p>
          <a:p>
            <a:pPr fontAlgn="base"/>
            <a:r>
              <a:rPr lang="tr-TR" dirty="0">
                <a:latin typeface="Times New Roman" panose="02020603050405020304" pitchFamily="18" charset="0"/>
                <a:cs typeface="Times New Roman" panose="02020603050405020304" pitchFamily="18" charset="0"/>
              </a:rPr>
              <a:t>Elektrik, Elektronik ve Enformatik Araştırma Destek Grubu - </a:t>
            </a:r>
            <a:r>
              <a:rPr lang="tr-TR" b="1" dirty="0">
                <a:latin typeface="Times New Roman" panose="02020603050405020304" pitchFamily="18" charset="0"/>
                <a:cs typeface="Times New Roman" panose="02020603050405020304" pitchFamily="18" charset="0"/>
              </a:rPr>
              <a:t>EEEAG</a:t>
            </a:r>
          </a:p>
          <a:p>
            <a:pPr fontAlgn="base"/>
            <a:r>
              <a:rPr lang="tr-TR" dirty="0">
                <a:latin typeface="Times New Roman" panose="02020603050405020304" pitchFamily="18" charset="0"/>
                <a:cs typeface="Times New Roman" panose="02020603050405020304" pitchFamily="18" charset="0"/>
              </a:rPr>
              <a:t>Mühendislik Araştırma Destek Grubu - </a:t>
            </a:r>
            <a:r>
              <a:rPr lang="tr-TR" b="1" dirty="0">
                <a:latin typeface="Times New Roman" panose="02020603050405020304" pitchFamily="18" charset="0"/>
                <a:cs typeface="Times New Roman" panose="02020603050405020304" pitchFamily="18" charset="0"/>
              </a:rPr>
              <a:t>MAG</a:t>
            </a:r>
          </a:p>
          <a:p>
            <a:pPr fontAlgn="base"/>
            <a:r>
              <a:rPr lang="tr-TR" dirty="0">
                <a:latin typeface="Times New Roman" panose="02020603050405020304" pitchFamily="18" charset="0"/>
                <a:cs typeface="Times New Roman" panose="02020603050405020304" pitchFamily="18" charset="0"/>
              </a:rPr>
              <a:t>Çevre, Atmosfer, Yer ve Deniz Bilimleri Araştırma Destek Grubu - </a:t>
            </a:r>
            <a:r>
              <a:rPr lang="tr-TR" b="1" dirty="0">
                <a:latin typeface="Times New Roman" panose="02020603050405020304" pitchFamily="18" charset="0"/>
                <a:cs typeface="Times New Roman" panose="02020603050405020304" pitchFamily="18" charset="0"/>
              </a:rPr>
              <a:t>ÇAYDAG</a:t>
            </a:r>
          </a:p>
          <a:p>
            <a:pPr fontAlgn="base"/>
            <a:r>
              <a:rPr lang="tr-TR" dirty="0">
                <a:latin typeface="Times New Roman" panose="02020603050405020304" pitchFamily="18" charset="0"/>
                <a:cs typeface="Times New Roman" panose="02020603050405020304" pitchFamily="18" charset="0"/>
              </a:rPr>
              <a:t>Tarım, Ormancılık ve Veterinerlik Araştırma Destek Grubu - </a:t>
            </a:r>
            <a:r>
              <a:rPr lang="tr-TR" b="1" dirty="0">
                <a:latin typeface="Times New Roman" panose="02020603050405020304" pitchFamily="18" charset="0"/>
                <a:cs typeface="Times New Roman" panose="02020603050405020304" pitchFamily="18" charset="0"/>
              </a:rPr>
              <a:t>TOVAG</a:t>
            </a:r>
          </a:p>
          <a:p>
            <a:pPr fontAlgn="base"/>
            <a:r>
              <a:rPr lang="tr-TR" dirty="0">
                <a:latin typeface="Times New Roman" panose="02020603050405020304" pitchFamily="18" charset="0"/>
                <a:cs typeface="Times New Roman" panose="02020603050405020304" pitchFamily="18" charset="0"/>
              </a:rPr>
              <a:t>Sosyal ve Beşeri Bilimler Araştırma Destek Grubu - </a:t>
            </a:r>
            <a:r>
              <a:rPr lang="tr-TR" b="1" dirty="0">
                <a:latin typeface="Times New Roman" panose="02020603050405020304" pitchFamily="18" charset="0"/>
                <a:cs typeface="Times New Roman" panose="02020603050405020304" pitchFamily="18" charset="0"/>
              </a:rPr>
              <a:t>SOBAG</a:t>
            </a:r>
          </a:p>
          <a:p>
            <a:pPr fontAlgn="base"/>
            <a:r>
              <a:rPr lang="tr-TR" dirty="0">
                <a:latin typeface="Times New Roman" panose="02020603050405020304" pitchFamily="18" charset="0"/>
                <a:cs typeface="Times New Roman" panose="02020603050405020304" pitchFamily="18" charset="0"/>
              </a:rPr>
              <a:t>Savunma ve Güvenlik Teknolojileri Araştırma Destek Grubu - </a:t>
            </a:r>
            <a:r>
              <a:rPr lang="tr-TR" b="1" dirty="0">
                <a:latin typeface="Times New Roman" panose="02020603050405020304" pitchFamily="18" charset="0"/>
                <a:cs typeface="Times New Roman" panose="02020603050405020304" pitchFamily="18" charset="0"/>
              </a:rPr>
              <a:t>SAVTAG</a:t>
            </a:r>
          </a:p>
          <a:p>
            <a:pPr fontAlgn="base"/>
            <a:r>
              <a:rPr lang="tr-TR" dirty="0">
                <a:latin typeface="Times New Roman" panose="02020603050405020304" pitchFamily="18" charset="0"/>
                <a:cs typeface="Times New Roman" panose="02020603050405020304" pitchFamily="18" charset="0"/>
              </a:rPr>
              <a:t>Uzay Araştırma Destek </a:t>
            </a:r>
            <a:r>
              <a:rPr lang="tr-TR" dirty="0" smtClean="0">
                <a:latin typeface="Times New Roman" panose="02020603050405020304" pitchFamily="18" charset="0"/>
                <a:cs typeface="Times New Roman" panose="02020603050405020304" pitchFamily="18" charset="0"/>
              </a:rPr>
              <a:t>Grubu - </a:t>
            </a:r>
            <a:r>
              <a:rPr lang="tr-TR" b="1" dirty="0" smtClean="0">
                <a:latin typeface="Times New Roman" panose="02020603050405020304" pitchFamily="18" charset="0"/>
                <a:cs typeface="Times New Roman" panose="02020603050405020304" pitchFamily="18" charset="0"/>
              </a:rPr>
              <a:t>UZAG</a:t>
            </a:r>
            <a:endParaRPr lang="tr-TR" b="1" dirty="0">
              <a:latin typeface="Times New Roman" panose="02020603050405020304" pitchFamily="18" charset="0"/>
              <a:cs typeface="Times New Roman" panose="02020603050405020304" pitchFamily="18" charset="0"/>
            </a:endParaRPr>
          </a:p>
          <a:p>
            <a:pPr fontAlgn="base"/>
            <a:r>
              <a:rPr lang="tr-TR" dirty="0">
                <a:latin typeface="Times New Roman" panose="02020603050405020304" pitchFamily="18" charset="0"/>
                <a:cs typeface="Times New Roman" panose="02020603050405020304" pitchFamily="18" charset="0"/>
              </a:rPr>
              <a:t>Kamu Araştırmaları Destek Grubu - </a:t>
            </a:r>
            <a:r>
              <a:rPr lang="tr-TR" b="1" dirty="0">
                <a:latin typeface="Times New Roman" panose="02020603050405020304" pitchFamily="18" charset="0"/>
                <a:cs typeface="Times New Roman" panose="02020603050405020304" pitchFamily="18" charset="0"/>
              </a:rPr>
              <a:t>KAMAG</a:t>
            </a:r>
          </a:p>
          <a:p>
            <a:pPr marL="0" indent="0" algn="just" fontAlgn="base">
              <a:buNone/>
            </a:pPr>
            <a:endParaRPr lang="tr-TR" dirty="0"/>
          </a:p>
          <a:p>
            <a:pPr marL="0" indent="0">
              <a:buNone/>
            </a:pPr>
            <a:endParaRPr lang="tr-TR" dirty="0"/>
          </a:p>
        </p:txBody>
      </p:sp>
      <p:pic>
        <p:nvPicPr>
          <p:cNvPr id="4" name="Resim 3"/>
          <p:cNvPicPr>
            <a:picLocks noChangeAspect="1"/>
          </p:cNvPicPr>
          <p:nvPr/>
        </p:nvPicPr>
        <p:blipFill>
          <a:blip r:embed="rId2"/>
          <a:stretch>
            <a:fillRect/>
          </a:stretch>
        </p:blipFill>
        <p:spPr>
          <a:xfrm>
            <a:off x="10332719" y="143323"/>
            <a:ext cx="1741011" cy="1548568"/>
          </a:xfrm>
          <a:prstGeom prst="rect">
            <a:avLst/>
          </a:prstGeom>
        </p:spPr>
      </p:pic>
      <p:sp>
        <p:nvSpPr>
          <p:cNvPr id="2" name="Dikdörtgen 1"/>
          <p:cNvSpPr/>
          <p:nvPr/>
        </p:nvSpPr>
        <p:spPr>
          <a:xfrm>
            <a:off x="1090246" y="372842"/>
            <a:ext cx="9129932" cy="1089529"/>
          </a:xfrm>
          <a:prstGeom prst="rect">
            <a:avLst/>
          </a:prstGeom>
        </p:spPr>
        <p:txBody>
          <a:bodyPr wrap="square">
            <a:spAutoFit/>
          </a:bodyPr>
          <a:lstStyle/>
          <a:p>
            <a:pPr lvl="0" algn="ctr">
              <a:lnSpc>
                <a:spcPct val="90000"/>
              </a:lnSpc>
              <a:spcBef>
                <a:spcPts val="1000"/>
              </a:spcBef>
            </a:pPr>
            <a:r>
              <a:rPr lang="tr-TR" sz="3600" b="1" dirty="0">
                <a:solidFill>
                  <a:prstClr val="black"/>
                </a:solidFill>
                <a:latin typeface="Times New Roman" panose="02020603050405020304" pitchFamily="18" charset="0"/>
                <a:cs typeface="Times New Roman" panose="02020603050405020304" pitchFamily="18" charset="0"/>
              </a:rPr>
              <a:t>Araştırma Destek Programları Başkanlığı (ARDEB)</a:t>
            </a:r>
            <a:endParaRPr lang="tr-TR" sz="36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72109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827658-01A0-44A8-AFEE-F2BFBBA0C7A6}" type="slidenum">
              <a:rPr lang="tr-TR" smtClean="0"/>
              <a:t>50</a:t>
            </a:fld>
            <a:endParaRPr lang="tr-TR"/>
          </a:p>
        </p:txBody>
      </p:sp>
      <p:sp>
        <p:nvSpPr>
          <p:cNvPr id="3" name="Content Placeholder 2"/>
          <p:cNvSpPr>
            <a:spLocks noGrp="1"/>
          </p:cNvSpPr>
          <p:nvPr>
            <p:ph idx="1"/>
          </p:nvPr>
        </p:nvSpPr>
        <p:spPr>
          <a:xfrm>
            <a:off x="694267" y="423332"/>
            <a:ext cx="10922000" cy="5986201"/>
          </a:xfrm>
        </p:spPr>
        <p:txBody>
          <a:bodyPr>
            <a:normAutofit fontScale="92500" lnSpcReduction="10000"/>
          </a:bodyPr>
          <a:lstStyle/>
          <a:p>
            <a:pPr marL="0" indent="0" algn="ctr">
              <a:buNone/>
            </a:pPr>
            <a:endParaRPr lang="tr-TR" b="1" dirty="0" smtClean="0"/>
          </a:p>
          <a:p>
            <a:pPr marL="0" indent="0" algn="ctr">
              <a:buNone/>
            </a:pPr>
            <a:r>
              <a:rPr lang="en-US" b="1" dirty="0" smtClean="0"/>
              <a:t>COST </a:t>
            </a:r>
          </a:p>
          <a:p>
            <a:pPr marL="0" indent="0" algn="ctr">
              <a:buNone/>
            </a:pPr>
            <a:r>
              <a:rPr lang="en-US" b="1" dirty="0" smtClean="0"/>
              <a:t>(EUROPEAN COOPERATION IN SCIENCE AND TECHNOLOGY)</a:t>
            </a:r>
          </a:p>
          <a:p>
            <a:pPr marL="0" indent="0" algn="ctr">
              <a:buNone/>
            </a:pPr>
            <a:r>
              <a:rPr lang="en-US" b="1" dirty="0" smtClean="0"/>
              <a:t>(BİLİM VE TEKNOLOJİDE AVRUPA İŞBİRLİĞİ)</a:t>
            </a:r>
          </a:p>
          <a:p>
            <a:pPr marL="0" indent="0" algn="ctr">
              <a:buNone/>
            </a:pPr>
            <a:endParaRPr lang="en-US" sz="2400" b="1" dirty="0" smtClean="0"/>
          </a:p>
          <a:p>
            <a:pPr marL="0" indent="0" algn="just">
              <a:buNone/>
            </a:pPr>
            <a:r>
              <a:rPr lang="en-US" sz="2400" dirty="0" smtClean="0"/>
              <a:t>COST, </a:t>
            </a:r>
            <a:r>
              <a:rPr lang="en-US" sz="2400" b="1" dirty="0" err="1" smtClean="0"/>
              <a:t>ulusal</a:t>
            </a:r>
            <a:r>
              <a:rPr lang="en-US" sz="2400" b="1" dirty="0" smtClean="0"/>
              <a:t> </a:t>
            </a:r>
            <a:r>
              <a:rPr lang="en-US" sz="2400" b="1" dirty="0" err="1" smtClean="0"/>
              <a:t>kaynaklarla</a:t>
            </a:r>
            <a:r>
              <a:rPr lang="en-US" sz="2400" b="1" dirty="0" smtClean="0"/>
              <a:t> </a:t>
            </a:r>
            <a:r>
              <a:rPr lang="en-US" sz="2400" b="1" dirty="0" err="1" smtClean="0"/>
              <a:t>desteklenmiş</a:t>
            </a:r>
            <a:r>
              <a:rPr lang="en-US" sz="2400" b="1" dirty="0" smtClean="0"/>
              <a:t> </a:t>
            </a:r>
            <a:r>
              <a:rPr lang="en-US" sz="2400" b="1" dirty="0" err="1" smtClean="0"/>
              <a:t>araştırma</a:t>
            </a:r>
            <a:r>
              <a:rPr lang="en-US" sz="2400" b="1" dirty="0" smtClean="0"/>
              <a:t> </a:t>
            </a:r>
            <a:r>
              <a:rPr lang="en-US" sz="2400" b="1" dirty="0" err="1" smtClean="0"/>
              <a:t>projelerinin</a:t>
            </a:r>
            <a:r>
              <a:rPr lang="en-US" sz="2400" b="1" dirty="0" smtClean="0"/>
              <a:t> </a:t>
            </a:r>
            <a:r>
              <a:rPr lang="en-US" sz="2400" b="1" dirty="0" err="1" smtClean="0"/>
              <a:t>Avrupa</a:t>
            </a:r>
            <a:r>
              <a:rPr lang="en-US" sz="2400" b="1" dirty="0" smtClean="0"/>
              <a:t> </a:t>
            </a:r>
            <a:r>
              <a:rPr lang="en-US" sz="2400" b="1" dirty="0" err="1" smtClean="0"/>
              <a:t>düzeyinde</a:t>
            </a:r>
            <a:r>
              <a:rPr lang="en-US" sz="2400" b="1" dirty="0" smtClean="0"/>
              <a:t> </a:t>
            </a:r>
            <a:r>
              <a:rPr lang="en-US" sz="2400" b="1" dirty="0" err="1" smtClean="0"/>
              <a:t>koordinasyonunu</a:t>
            </a:r>
            <a:r>
              <a:rPr lang="en-US" sz="2400" b="1" dirty="0" smtClean="0"/>
              <a:t> </a:t>
            </a:r>
            <a:r>
              <a:rPr lang="en-US" sz="2400" b="1" dirty="0" err="1" smtClean="0"/>
              <a:t>sağlamak</a:t>
            </a:r>
            <a:r>
              <a:rPr lang="en-US" sz="2400" b="1" dirty="0" smtClean="0"/>
              <a:t> </a:t>
            </a:r>
            <a:r>
              <a:rPr lang="en-US" sz="2400" dirty="0" err="1" smtClean="0"/>
              <a:t>ve</a:t>
            </a:r>
            <a:r>
              <a:rPr lang="en-US" sz="2400" dirty="0" smtClean="0"/>
              <a:t> </a:t>
            </a:r>
            <a:r>
              <a:rPr lang="en-US" sz="2400" b="1" dirty="0" err="1" smtClean="0"/>
              <a:t>Avrupa</a:t>
            </a:r>
            <a:r>
              <a:rPr lang="en-US" sz="2400" b="1" dirty="0" smtClean="0"/>
              <a:t> </a:t>
            </a:r>
            <a:r>
              <a:rPr lang="en-US" sz="2400" b="1" dirty="0" err="1" smtClean="0"/>
              <a:t>bilim</a:t>
            </a:r>
            <a:r>
              <a:rPr lang="en-US" sz="2400" b="1" dirty="0" smtClean="0"/>
              <a:t> </a:t>
            </a:r>
            <a:r>
              <a:rPr lang="en-US" sz="2400" b="1" dirty="0" err="1" smtClean="0"/>
              <a:t>insanlarının</a:t>
            </a:r>
            <a:r>
              <a:rPr lang="en-US" sz="2400" b="1" dirty="0" smtClean="0"/>
              <a:t> </a:t>
            </a:r>
            <a:r>
              <a:rPr lang="en-US" sz="2400" b="1" dirty="0" err="1" smtClean="0"/>
              <a:t>ortak</a:t>
            </a:r>
            <a:r>
              <a:rPr lang="en-US" sz="2400" b="1" dirty="0" smtClean="0"/>
              <a:t> </a:t>
            </a:r>
            <a:r>
              <a:rPr lang="en-US" sz="2400" b="1" dirty="0" err="1" smtClean="0"/>
              <a:t>çalışmalarını</a:t>
            </a:r>
            <a:r>
              <a:rPr lang="en-US" sz="2400" b="1" dirty="0" smtClean="0"/>
              <a:t> </a:t>
            </a:r>
            <a:r>
              <a:rPr lang="en-US" sz="2400" b="1" dirty="0" err="1" smtClean="0"/>
              <a:t>desteklemek</a:t>
            </a:r>
            <a:r>
              <a:rPr lang="en-US" sz="2400" dirty="0" smtClean="0"/>
              <a:t> </a:t>
            </a:r>
            <a:r>
              <a:rPr lang="en-US" sz="2400" dirty="0" err="1" smtClean="0"/>
              <a:t>amacıyla</a:t>
            </a:r>
            <a:r>
              <a:rPr lang="en-US" sz="2400" dirty="0" smtClean="0"/>
              <a:t> </a:t>
            </a:r>
            <a:r>
              <a:rPr lang="en-US" sz="2400" dirty="0" err="1" smtClean="0"/>
              <a:t>kurulmuş</a:t>
            </a:r>
            <a:r>
              <a:rPr lang="en-US" sz="2400" dirty="0" smtClean="0"/>
              <a:t> </a:t>
            </a:r>
            <a:r>
              <a:rPr lang="en-US" sz="2400" dirty="0" err="1" smtClean="0"/>
              <a:t>olan</a:t>
            </a:r>
            <a:r>
              <a:rPr lang="en-US" sz="2400" dirty="0" smtClean="0"/>
              <a:t> </a:t>
            </a:r>
            <a:r>
              <a:rPr lang="en-US" sz="2400" dirty="0" err="1" smtClean="0"/>
              <a:t>bir</a:t>
            </a:r>
            <a:r>
              <a:rPr lang="en-US" sz="2400" dirty="0" smtClean="0"/>
              <a:t> </a:t>
            </a:r>
            <a:r>
              <a:rPr lang="en-US" sz="2400" dirty="0" err="1" smtClean="0"/>
              <a:t>organizasyondur</a:t>
            </a:r>
            <a:r>
              <a:rPr lang="en-US" sz="2400" dirty="0" smtClean="0"/>
              <a:t>. </a:t>
            </a:r>
            <a:endParaRPr lang="tr-TR" sz="2400" dirty="0" smtClean="0"/>
          </a:p>
          <a:p>
            <a:pPr marL="0" indent="0" algn="just">
              <a:buNone/>
            </a:pPr>
            <a:endParaRPr lang="en-US" sz="1600" dirty="0" smtClean="0"/>
          </a:p>
          <a:p>
            <a:pPr marL="0" indent="0" algn="just">
              <a:buNone/>
            </a:pPr>
            <a:r>
              <a:rPr lang="en-US" sz="2400" dirty="0" err="1" smtClean="0"/>
              <a:t>Ülkemizin</a:t>
            </a:r>
            <a:r>
              <a:rPr lang="en-US" sz="2400" dirty="0" smtClean="0"/>
              <a:t> de </a:t>
            </a:r>
            <a:r>
              <a:rPr lang="en-US" sz="2400" dirty="0" err="1" smtClean="0"/>
              <a:t>kurucu</a:t>
            </a:r>
            <a:r>
              <a:rPr lang="en-US" sz="2400" dirty="0" smtClean="0"/>
              <a:t> </a:t>
            </a:r>
            <a:r>
              <a:rPr lang="en-US" sz="2400" dirty="0" err="1" smtClean="0"/>
              <a:t>üyesi</a:t>
            </a:r>
            <a:r>
              <a:rPr lang="en-US" sz="2400" dirty="0" smtClean="0"/>
              <a:t> </a:t>
            </a:r>
            <a:r>
              <a:rPr lang="en-US" sz="2400" dirty="0" err="1" smtClean="0"/>
              <a:t>olarak</a:t>
            </a:r>
            <a:r>
              <a:rPr lang="en-US" sz="2400" dirty="0" smtClean="0"/>
              <a:t> </a:t>
            </a:r>
            <a:r>
              <a:rPr lang="en-US" sz="2400" dirty="0" err="1" smtClean="0"/>
              <a:t>yer</a:t>
            </a:r>
            <a:r>
              <a:rPr lang="en-US" sz="2400" dirty="0" smtClean="0"/>
              <a:t> </a:t>
            </a:r>
            <a:r>
              <a:rPr lang="en-US" sz="2400" dirty="0" err="1" smtClean="0"/>
              <a:t>aldığı</a:t>
            </a:r>
            <a:r>
              <a:rPr lang="en-US" sz="2400" dirty="0" smtClean="0"/>
              <a:t> </a:t>
            </a:r>
            <a:r>
              <a:rPr lang="en-US" sz="2400" dirty="0" err="1" smtClean="0"/>
              <a:t>COST’un</a:t>
            </a:r>
            <a:r>
              <a:rPr lang="en-US" sz="2400" dirty="0" smtClean="0"/>
              <a:t> 35 </a:t>
            </a:r>
            <a:r>
              <a:rPr lang="en-US" sz="2400" dirty="0" err="1" smtClean="0"/>
              <a:t>üye</a:t>
            </a:r>
            <a:r>
              <a:rPr lang="en-US" sz="2400" dirty="0" smtClean="0"/>
              <a:t> </a:t>
            </a:r>
            <a:r>
              <a:rPr lang="en-US" sz="2400" dirty="0" err="1" smtClean="0"/>
              <a:t>ülkesi</a:t>
            </a:r>
            <a:r>
              <a:rPr lang="en-US" sz="2400" dirty="0" smtClean="0"/>
              <a:t> </a:t>
            </a:r>
            <a:r>
              <a:rPr lang="en-US" sz="2400" dirty="0" err="1" smtClean="0"/>
              <a:t>vardır</a:t>
            </a:r>
            <a:r>
              <a:rPr lang="en-US" sz="2400" dirty="0" smtClean="0"/>
              <a:t>. COST</a:t>
            </a:r>
            <a:r>
              <a:rPr lang="tr-TR" sz="2400" dirty="0" smtClean="0"/>
              <a:t>’</a:t>
            </a:r>
            <a:r>
              <a:rPr lang="en-US" sz="2400" dirty="0" smtClean="0"/>
              <a:t>un </a:t>
            </a:r>
            <a:r>
              <a:rPr lang="en-US" sz="2400" b="1" dirty="0" err="1" smtClean="0"/>
              <a:t>ülkemizdeki</a:t>
            </a:r>
            <a:r>
              <a:rPr lang="en-US" sz="2400" b="1" dirty="0" smtClean="0"/>
              <a:t> </a:t>
            </a:r>
            <a:r>
              <a:rPr lang="en-US" sz="2400" b="1" dirty="0" err="1" smtClean="0"/>
              <a:t>bilimsel</a:t>
            </a:r>
            <a:r>
              <a:rPr lang="en-US" sz="2400" b="1" dirty="0" smtClean="0"/>
              <a:t> </a:t>
            </a:r>
            <a:r>
              <a:rPr lang="en-US" sz="2400" b="1" dirty="0" err="1" smtClean="0"/>
              <a:t>koordinatörlüğü</a:t>
            </a:r>
            <a:r>
              <a:rPr lang="en-US" sz="2400" b="1" dirty="0" smtClean="0"/>
              <a:t> TÜBİTAK </a:t>
            </a:r>
            <a:r>
              <a:rPr lang="en-US" sz="2400" b="1" dirty="0" err="1" smtClean="0"/>
              <a:t>tarafından</a:t>
            </a:r>
            <a:r>
              <a:rPr lang="en-US" sz="2400" b="1" dirty="0" smtClean="0"/>
              <a:t> </a:t>
            </a:r>
            <a:r>
              <a:rPr lang="en-US" sz="2400" b="1" dirty="0" err="1" smtClean="0"/>
              <a:t>yürütülmektedir</a:t>
            </a:r>
            <a:r>
              <a:rPr lang="en-US" sz="2400" b="1" dirty="0" smtClean="0"/>
              <a:t>.</a:t>
            </a:r>
            <a:endParaRPr lang="tr-TR" sz="2400" b="1" dirty="0" smtClean="0"/>
          </a:p>
          <a:p>
            <a:pPr marL="0" indent="0" algn="just">
              <a:buNone/>
            </a:pPr>
            <a:endParaRPr lang="tr-TR" sz="2400" b="1" dirty="0"/>
          </a:p>
          <a:p>
            <a:pPr marL="0" indent="0" algn="just">
              <a:buNone/>
            </a:pPr>
            <a:r>
              <a:rPr lang="en-US" sz="2400" dirty="0"/>
              <a:t>COST, </a:t>
            </a:r>
            <a:r>
              <a:rPr lang="en-US" sz="2400" b="1" dirty="0" err="1"/>
              <a:t>araştırmanın</a:t>
            </a:r>
            <a:r>
              <a:rPr lang="en-US" sz="2400" b="1" dirty="0"/>
              <a:t> </a:t>
            </a:r>
            <a:r>
              <a:rPr lang="en-US" sz="2400" b="1" dirty="0" err="1"/>
              <a:t>kendisini</a:t>
            </a:r>
            <a:r>
              <a:rPr lang="en-US" sz="2400" b="1" dirty="0"/>
              <a:t> </a:t>
            </a:r>
            <a:r>
              <a:rPr lang="en-US" sz="2400" b="1" dirty="0" err="1"/>
              <a:t>finanse</a:t>
            </a:r>
            <a:r>
              <a:rPr lang="en-US" sz="2400" b="1" dirty="0"/>
              <a:t> </a:t>
            </a:r>
            <a:r>
              <a:rPr lang="en-US" sz="2400" b="1" dirty="0" err="1"/>
              <a:t>etmez</a:t>
            </a:r>
            <a:r>
              <a:rPr lang="en-US" sz="2400" b="1" dirty="0"/>
              <a:t>. </a:t>
            </a:r>
            <a:r>
              <a:rPr lang="en-US" sz="2400" dirty="0" err="1"/>
              <a:t>Ancak</a:t>
            </a:r>
            <a:r>
              <a:rPr lang="en-US" sz="2400" dirty="0"/>
              <a:t>, </a:t>
            </a:r>
            <a:r>
              <a:rPr lang="en-US" sz="2400" b="1" dirty="0" err="1"/>
              <a:t>Avrupalı</a:t>
            </a:r>
            <a:r>
              <a:rPr lang="en-US" sz="2400" b="1" dirty="0"/>
              <a:t> </a:t>
            </a:r>
            <a:r>
              <a:rPr lang="en-US" sz="2400" b="1" dirty="0" err="1"/>
              <a:t>araştırmacıların</a:t>
            </a:r>
            <a:r>
              <a:rPr lang="en-US" sz="2400" b="1" dirty="0"/>
              <a:t> </a:t>
            </a:r>
            <a:r>
              <a:rPr lang="en-US" sz="2400" b="1" dirty="0" err="1"/>
              <a:t>belirli</a:t>
            </a:r>
            <a:r>
              <a:rPr lang="en-US" sz="2400" b="1" dirty="0"/>
              <a:t> </a:t>
            </a:r>
            <a:r>
              <a:rPr lang="en-US" sz="2400" b="1" dirty="0" err="1"/>
              <a:t>bir</a:t>
            </a:r>
            <a:r>
              <a:rPr lang="en-US" sz="2400" b="1" dirty="0"/>
              <a:t> </a:t>
            </a:r>
            <a:r>
              <a:rPr lang="en-US" sz="2400" b="1" dirty="0" err="1"/>
              <a:t>konu</a:t>
            </a:r>
            <a:r>
              <a:rPr lang="en-US" sz="2400" b="1" dirty="0"/>
              <a:t> </a:t>
            </a:r>
            <a:r>
              <a:rPr lang="en-US" sz="2400" b="1" dirty="0" err="1"/>
              <a:t>çerçevesinde</a:t>
            </a:r>
            <a:r>
              <a:rPr lang="en-US" sz="2400" b="1" dirty="0"/>
              <a:t> </a:t>
            </a:r>
            <a:r>
              <a:rPr lang="en-US" sz="2400" b="1" dirty="0" err="1"/>
              <a:t>işbirliği</a:t>
            </a:r>
            <a:r>
              <a:rPr lang="en-US" sz="2400" b="1" dirty="0"/>
              <a:t> </a:t>
            </a:r>
            <a:r>
              <a:rPr lang="en-US" sz="2400" b="1" dirty="0" err="1"/>
              <a:t>yapmaları</a:t>
            </a:r>
            <a:r>
              <a:rPr lang="en-US" sz="2400" b="1" dirty="0"/>
              <a:t> </a:t>
            </a:r>
            <a:r>
              <a:rPr lang="en-US" sz="2400" b="1" dirty="0" err="1"/>
              <a:t>ve</a:t>
            </a:r>
            <a:r>
              <a:rPr lang="en-US" sz="2400" b="1" dirty="0"/>
              <a:t> </a:t>
            </a:r>
            <a:r>
              <a:rPr lang="en-US" sz="2400" b="1" dirty="0" err="1"/>
              <a:t>deneyim</a:t>
            </a:r>
            <a:r>
              <a:rPr lang="en-US" sz="2400" b="1" dirty="0"/>
              <a:t> </a:t>
            </a:r>
            <a:r>
              <a:rPr lang="en-US" sz="2400" b="1" dirty="0" err="1"/>
              <a:t>paylaşmaları</a:t>
            </a:r>
            <a:r>
              <a:rPr lang="en-US" sz="2400" b="1" dirty="0"/>
              <a:t> </a:t>
            </a:r>
            <a:r>
              <a:rPr lang="en-US" sz="2400" b="1" dirty="0" err="1"/>
              <a:t>için</a:t>
            </a:r>
            <a:r>
              <a:rPr lang="en-US" sz="2400" b="1" dirty="0"/>
              <a:t> platform </a:t>
            </a:r>
            <a:r>
              <a:rPr lang="en-US" sz="2400" b="1" dirty="0" err="1"/>
              <a:t>oluşturur</a:t>
            </a:r>
            <a:r>
              <a:rPr lang="en-US" sz="2400" b="1" dirty="0"/>
              <a:t>. </a:t>
            </a:r>
            <a:r>
              <a:rPr lang="en-US" sz="2400" dirty="0"/>
              <a:t>Bu </a:t>
            </a:r>
            <a:r>
              <a:rPr lang="en-US" sz="2400" dirty="0" err="1"/>
              <a:t>bilimsel</a:t>
            </a:r>
            <a:r>
              <a:rPr lang="en-US" sz="2400" dirty="0"/>
              <a:t> </a:t>
            </a:r>
            <a:r>
              <a:rPr lang="en-US" sz="2400" dirty="0" err="1"/>
              <a:t>konu</a:t>
            </a:r>
            <a:r>
              <a:rPr lang="en-US" sz="2400" dirty="0"/>
              <a:t> </a:t>
            </a:r>
            <a:r>
              <a:rPr lang="en-US" sz="2400" dirty="0" err="1"/>
              <a:t>başlıklarına</a:t>
            </a:r>
            <a:r>
              <a:rPr lang="en-US" sz="2400" dirty="0"/>
              <a:t> “</a:t>
            </a:r>
            <a:r>
              <a:rPr lang="en-US" sz="2400" dirty="0" err="1"/>
              <a:t>aksiyon</a:t>
            </a:r>
            <a:r>
              <a:rPr lang="en-US" sz="2400" dirty="0"/>
              <a:t>” </a:t>
            </a:r>
            <a:r>
              <a:rPr lang="en-US" sz="2400" dirty="0" err="1"/>
              <a:t>denmektedir</a:t>
            </a:r>
            <a:r>
              <a:rPr lang="en-US" sz="2400" dirty="0"/>
              <a:t>. </a:t>
            </a:r>
            <a:r>
              <a:rPr lang="en-US" sz="2400" dirty="0" err="1"/>
              <a:t>Aksiyonlar</a:t>
            </a:r>
            <a:r>
              <a:rPr lang="en-US" sz="2400" dirty="0"/>
              <a:t> </a:t>
            </a:r>
            <a:r>
              <a:rPr lang="en-US" sz="2400" dirty="0" err="1"/>
              <a:t>benzer</a:t>
            </a:r>
            <a:r>
              <a:rPr lang="en-US" sz="2400" dirty="0"/>
              <a:t> </a:t>
            </a:r>
            <a:r>
              <a:rPr lang="en-US" sz="2400" dirty="0" err="1"/>
              <a:t>çalışmaları</a:t>
            </a:r>
            <a:r>
              <a:rPr lang="en-US" sz="2400" dirty="0"/>
              <a:t> </a:t>
            </a:r>
            <a:r>
              <a:rPr lang="en-US" sz="2400" dirty="0" err="1"/>
              <a:t>yapan</a:t>
            </a:r>
            <a:r>
              <a:rPr lang="en-US" sz="2400" dirty="0"/>
              <a:t> </a:t>
            </a:r>
            <a:r>
              <a:rPr lang="en-US" sz="2400" dirty="0" err="1"/>
              <a:t>Avrupalı</a:t>
            </a:r>
            <a:r>
              <a:rPr lang="en-US" sz="2400" dirty="0"/>
              <a:t> </a:t>
            </a:r>
            <a:r>
              <a:rPr lang="en-US" sz="2400" dirty="0" err="1"/>
              <a:t>araştırmacıları</a:t>
            </a:r>
            <a:r>
              <a:rPr lang="en-US" sz="2400" dirty="0"/>
              <a:t> </a:t>
            </a:r>
            <a:r>
              <a:rPr lang="en-US" sz="2400" dirty="0" err="1"/>
              <a:t>bir</a:t>
            </a:r>
            <a:r>
              <a:rPr lang="en-US" sz="2400" dirty="0"/>
              <a:t> </a:t>
            </a:r>
            <a:r>
              <a:rPr lang="en-US" sz="2400" dirty="0" err="1"/>
              <a:t>araya</a:t>
            </a:r>
            <a:r>
              <a:rPr lang="en-US" sz="2400" dirty="0"/>
              <a:t> </a:t>
            </a:r>
            <a:r>
              <a:rPr lang="en-US" sz="2400" dirty="0" err="1"/>
              <a:t>getirmektedir</a:t>
            </a:r>
            <a:r>
              <a:rPr lang="en-US" sz="2400" dirty="0"/>
              <a:t>.</a:t>
            </a:r>
          </a:p>
          <a:p>
            <a:pPr marL="0" indent="0" algn="just">
              <a:buNone/>
            </a:pPr>
            <a:endParaRPr lang="tr-TR" sz="2400" b="1" dirty="0" smtClean="0"/>
          </a:p>
          <a:p>
            <a:pPr marL="0" indent="0" algn="just">
              <a:buNone/>
            </a:pPr>
            <a:endParaRPr lang="en-US" sz="1600" b="1" dirty="0" smtClean="0"/>
          </a:p>
          <a:p>
            <a:pPr marL="0" indent="0" algn="just">
              <a:buNone/>
            </a:pPr>
            <a:endParaRPr lang="en-US" sz="2400" dirty="0" smtClean="0"/>
          </a:p>
          <a:p>
            <a:pPr marL="0" indent="0" algn="just">
              <a:buNone/>
            </a:pPr>
            <a:endParaRPr lang="en-US" sz="2400" dirty="0" smtClean="0"/>
          </a:p>
          <a:p>
            <a:pPr marL="0" indent="0" algn="just">
              <a:buNone/>
            </a:pPr>
            <a:endParaRPr lang="en-US" sz="2400" dirty="0" smtClean="0"/>
          </a:p>
          <a:p>
            <a:pPr marL="0" indent="0" algn="just">
              <a:buNone/>
            </a:pPr>
            <a:endParaRPr lang="en-US" sz="2400" dirty="0"/>
          </a:p>
        </p:txBody>
      </p:sp>
      <p:sp>
        <p:nvSpPr>
          <p:cNvPr id="4" name="TextBox 3"/>
          <p:cNvSpPr txBox="1"/>
          <p:nvPr/>
        </p:nvSpPr>
        <p:spPr>
          <a:xfrm>
            <a:off x="4267200" y="5604933"/>
            <a:ext cx="184666" cy="369332"/>
          </a:xfrm>
          <a:prstGeom prst="rect">
            <a:avLst/>
          </a:prstGeom>
          <a:noFill/>
        </p:spPr>
        <p:txBody>
          <a:bodyPr wrap="none" rtlCol="0">
            <a:spAutoFit/>
          </a:bodyPr>
          <a:lstStyle/>
          <a:p>
            <a:endParaRPr lang="en-US" dirty="0"/>
          </a:p>
        </p:txBody>
      </p:sp>
      <p:pic>
        <p:nvPicPr>
          <p:cNvPr id="5" name="İçerik Yer Tutucusu 6"/>
          <p:cNvPicPr>
            <a:picLocks noChangeAspect="1"/>
          </p:cNvPicPr>
          <p:nvPr/>
        </p:nvPicPr>
        <p:blipFill>
          <a:blip r:embed="rId2"/>
          <a:stretch>
            <a:fillRect/>
          </a:stretch>
        </p:blipFill>
        <p:spPr>
          <a:xfrm>
            <a:off x="10955118" y="302144"/>
            <a:ext cx="850342" cy="1135753"/>
          </a:xfrm>
          <a:prstGeom prst="rect">
            <a:avLst/>
          </a:prstGeom>
        </p:spPr>
      </p:pic>
      <p:pic>
        <p:nvPicPr>
          <p:cNvPr id="7" name="İçerik Yer Tutucusu 3"/>
          <p:cNvPicPr>
            <a:picLocks noChangeAspect="1"/>
          </p:cNvPicPr>
          <p:nvPr/>
        </p:nvPicPr>
        <p:blipFill rotWithShape="1">
          <a:blip r:embed="rId3"/>
          <a:srcRect l="24504" t="6492" r="43852" b="77945"/>
          <a:stretch/>
        </p:blipFill>
        <p:spPr>
          <a:xfrm>
            <a:off x="335902" y="282192"/>
            <a:ext cx="2124809" cy="587828"/>
          </a:xfrm>
          <a:prstGeom prst="rect">
            <a:avLst/>
          </a:prstGeom>
        </p:spPr>
      </p:pic>
    </p:spTree>
    <p:extLst>
      <p:ext uri="{BB962C8B-B14F-4D97-AF65-F5344CB8AC3E}">
        <p14:creationId xmlns:p14="http://schemas.microsoft.com/office/powerpoint/2010/main" val="26040347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827658-01A0-44A8-AFEE-F2BFBBA0C7A6}" type="slidenum">
              <a:rPr lang="tr-TR" smtClean="0"/>
              <a:t>51</a:t>
            </a:fld>
            <a:endParaRPr lang="tr-TR"/>
          </a:p>
        </p:txBody>
      </p:sp>
      <p:sp>
        <p:nvSpPr>
          <p:cNvPr id="3" name="Content Placeholder 2"/>
          <p:cNvSpPr>
            <a:spLocks noGrp="1"/>
          </p:cNvSpPr>
          <p:nvPr>
            <p:ph idx="1"/>
          </p:nvPr>
        </p:nvSpPr>
        <p:spPr>
          <a:xfrm>
            <a:off x="362887" y="262025"/>
            <a:ext cx="11253380" cy="6248288"/>
          </a:xfrm>
        </p:spPr>
        <p:txBody>
          <a:bodyPr/>
          <a:lstStyle/>
          <a:p>
            <a:pPr marL="0" indent="0" algn="just">
              <a:buNone/>
            </a:pPr>
            <a:endParaRPr lang="en-US" sz="2400" dirty="0"/>
          </a:p>
          <a:p>
            <a:pPr marL="0" indent="0" algn="just">
              <a:buNone/>
            </a:pPr>
            <a:r>
              <a:rPr lang="en-US" sz="2400" dirty="0" smtClean="0"/>
              <a:t>COST </a:t>
            </a:r>
            <a:r>
              <a:rPr lang="en-US" sz="2400" dirty="0" err="1" smtClean="0"/>
              <a:t>aksiyon</a:t>
            </a:r>
            <a:r>
              <a:rPr lang="en-US" sz="2400" dirty="0" smtClean="0"/>
              <a:t> </a:t>
            </a:r>
            <a:r>
              <a:rPr lang="en-US" sz="2400" dirty="0" err="1" smtClean="0"/>
              <a:t>bütçesinden</a:t>
            </a:r>
            <a:r>
              <a:rPr lang="en-US" sz="2400" dirty="0" smtClean="0"/>
              <a:t>, </a:t>
            </a:r>
            <a:r>
              <a:rPr lang="en-US" sz="2400" dirty="0" err="1" smtClean="0"/>
              <a:t>Aksiyon</a:t>
            </a:r>
            <a:r>
              <a:rPr lang="en-US" sz="2400" dirty="0" smtClean="0"/>
              <a:t> </a:t>
            </a:r>
            <a:r>
              <a:rPr lang="en-US" sz="2400" dirty="0" err="1" smtClean="0"/>
              <a:t>Yönetim</a:t>
            </a:r>
            <a:r>
              <a:rPr lang="en-US" sz="2400" dirty="0" smtClean="0"/>
              <a:t> </a:t>
            </a:r>
            <a:r>
              <a:rPr lang="en-US" sz="2400" dirty="0" err="1" smtClean="0"/>
              <a:t>Komitesi</a:t>
            </a:r>
            <a:r>
              <a:rPr lang="en-US" sz="2400" dirty="0" smtClean="0"/>
              <a:t> (Action Management Committee-MC) </a:t>
            </a:r>
            <a:r>
              <a:rPr lang="en-US" sz="2400" b="1" dirty="0" err="1" smtClean="0"/>
              <a:t>toplantıları</a:t>
            </a:r>
            <a:r>
              <a:rPr lang="en-US" sz="2400" b="1" dirty="0" smtClean="0"/>
              <a:t>, </a:t>
            </a:r>
            <a:r>
              <a:rPr lang="en-US" sz="2400" b="1" dirty="0" err="1" smtClean="0"/>
              <a:t>bilimsel</a:t>
            </a:r>
            <a:r>
              <a:rPr lang="en-US" sz="2400" b="1" dirty="0" smtClean="0"/>
              <a:t> </a:t>
            </a:r>
            <a:r>
              <a:rPr lang="en-US" sz="2400" b="1" dirty="0" err="1" smtClean="0"/>
              <a:t>çalıştay</a:t>
            </a:r>
            <a:r>
              <a:rPr lang="en-US" sz="2400" b="1" dirty="0" smtClean="0"/>
              <a:t> </a:t>
            </a:r>
            <a:r>
              <a:rPr lang="en-US" sz="2400" b="1" dirty="0" err="1" smtClean="0"/>
              <a:t>ve</a:t>
            </a:r>
            <a:r>
              <a:rPr lang="en-US" sz="2400" b="1" dirty="0" smtClean="0"/>
              <a:t> </a:t>
            </a:r>
            <a:r>
              <a:rPr lang="en-US" sz="2400" b="1" dirty="0" err="1" smtClean="0"/>
              <a:t>seminerler</a:t>
            </a:r>
            <a:r>
              <a:rPr lang="en-US" sz="2400" b="1" dirty="0" smtClean="0"/>
              <a:t>, </a:t>
            </a:r>
            <a:r>
              <a:rPr lang="en-US" sz="2400" b="1" dirty="0" err="1" smtClean="0"/>
              <a:t>kısa</a:t>
            </a:r>
            <a:r>
              <a:rPr lang="en-US" sz="2400" b="1" dirty="0" smtClean="0"/>
              <a:t> </a:t>
            </a:r>
            <a:r>
              <a:rPr lang="en-US" sz="2400" b="1" dirty="0" err="1" smtClean="0"/>
              <a:t>süreli</a:t>
            </a:r>
            <a:r>
              <a:rPr lang="en-US" sz="2400" b="1" dirty="0" smtClean="0"/>
              <a:t> </a:t>
            </a:r>
            <a:r>
              <a:rPr lang="en-US" sz="2400" b="1" dirty="0" err="1" smtClean="0"/>
              <a:t>bilimsel</a:t>
            </a:r>
            <a:r>
              <a:rPr lang="en-US" sz="2400" b="1" dirty="0" smtClean="0"/>
              <a:t> </a:t>
            </a:r>
            <a:r>
              <a:rPr lang="en-US" sz="2400" b="1" dirty="0" err="1" smtClean="0"/>
              <a:t>ziyaretler</a:t>
            </a:r>
            <a:r>
              <a:rPr lang="en-US" sz="2400" b="1" dirty="0" smtClean="0"/>
              <a:t>, </a:t>
            </a:r>
            <a:r>
              <a:rPr lang="en-US" sz="2400" b="1" dirty="0" err="1" smtClean="0"/>
              <a:t>kurslar</a:t>
            </a:r>
            <a:r>
              <a:rPr lang="en-US" sz="2400" b="1" dirty="0" smtClean="0"/>
              <a:t> </a:t>
            </a:r>
            <a:r>
              <a:rPr lang="en-US" sz="2400" b="1" dirty="0" err="1" smtClean="0"/>
              <a:t>ve</a:t>
            </a:r>
            <a:r>
              <a:rPr lang="en-US" sz="2400" b="1" dirty="0" smtClean="0"/>
              <a:t> </a:t>
            </a:r>
            <a:r>
              <a:rPr lang="en-US" sz="2400" b="1" dirty="0" err="1" smtClean="0"/>
              <a:t>araştırma</a:t>
            </a:r>
            <a:r>
              <a:rPr lang="en-US" sz="2400" b="1" dirty="0" smtClean="0"/>
              <a:t> </a:t>
            </a:r>
            <a:r>
              <a:rPr lang="en-US" sz="2400" b="1" dirty="0" err="1" smtClean="0"/>
              <a:t>konferansları</a:t>
            </a:r>
            <a:r>
              <a:rPr lang="en-US" sz="2400" b="1" dirty="0" smtClean="0"/>
              <a:t> </a:t>
            </a:r>
            <a:r>
              <a:rPr lang="en-US" sz="2400" b="1" dirty="0" err="1" smtClean="0"/>
              <a:t>ve</a:t>
            </a:r>
            <a:r>
              <a:rPr lang="en-US" sz="2400" b="1" dirty="0" smtClean="0"/>
              <a:t> </a:t>
            </a:r>
            <a:r>
              <a:rPr lang="en-US" sz="2400" b="1" dirty="0" err="1" smtClean="0"/>
              <a:t>yayın</a:t>
            </a:r>
            <a:r>
              <a:rPr lang="en-US" sz="2400" b="1" dirty="0" smtClean="0"/>
              <a:t> </a:t>
            </a:r>
            <a:r>
              <a:rPr lang="en-US" sz="2400" b="1" dirty="0" err="1" smtClean="0"/>
              <a:t>için</a:t>
            </a:r>
            <a:r>
              <a:rPr lang="en-US" sz="2400" b="1" dirty="0" smtClean="0"/>
              <a:t> </a:t>
            </a:r>
            <a:r>
              <a:rPr lang="en-US" sz="2400" b="1" dirty="0" err="1" smtClean="0"/>
              <a:t>maddi</a:t>
            </a:r>
            <a:r>
              <a:rPr lang="en-US" sz="2400" b="1" dirty="0" smtClean="0"/>
              <a:t> </a:t>
            </a:r>
            <a:r>
              <a:rPr lang="en-US" sz="2400" b="1" dirty="0" err="1" smtClean="0"/>
              <a:t>destekler</a:t>
            </a:r>
            <a:r>
              <a:rPr lang="en-US" sz="2400" b="1" dirty="0" smtClean="0"/>
              <a:t> </a:t>
            </a:r>
            <a:r>
              <a:rPr lang="en-US" sz="2400" b="1" dirty="0" err="1" smtClean="0"/>
              <a:t>sağlanmaktadır</a:t>
            </a:r>
            <a:r>
              <a:rPr lang="en-US" sz="2400" b="1" dirty="0" smtClean="0"/>
              <a:t>.</a:t>
            </a:r>
          </a:p>
          <a:p>
            <a:pPr marL="0" indent="0" algn="just">
              <a:buNone/>
            </a:pPr>
            <a:endParaRPr lang="en-US" sz="2400" dirty="0"/>
          </a:p>
          <a:p>
            <a:pPr marL="0" indent="0" algn="just">
              <a:buNone/>
            </a:pPr>
            <a:r>
              <a:rPr lang="en-US" sz="2400" dirty="0"/>
              <a:t>Bir </a:t>
            </a:r>
            <a:r>
              <a:rPr lang="en-US" sz="2400" dirty="0" err="1"/>
              <a:t>aksiyona</a:t>
            </a:r>
            <a:r>
              <a:rPr lang="en-US" sz="2400" dirty="0"/>
              <a:t> MC </a:t>
            </a:r>
            <a:r>
              <a:rPr lang="en-US" sz="2400" dirty="0" err="1"/>
              <a:t>üyesi</a:t>
            </a:r>
            <a:r>
              <a:rPr lang="en-US" sz="2400" dirty="0"/>
              <a:t> </a:t>
            </a:r>
            <a:r>
              <a:rPr lang="en-US" sz="2400" dirty="0" err="1"/>
              <a:t>olarak</a:t>
            </a:r>
            <a:r>
              <a:rPr lang="en-US" sz="2400" dirty="0"/>
              <a:t> </a:t>
            </a:r>
            <a:r>
              <a:rPr lang="en-US" sz="2400" dirty="0" err="1"/>
              <a:t>atanabilmek</a:t>
            </a:r>
            <a:r>
              <a:rPr lang="en-US" sz="2400" dirty="0"/>
              <a:t> </a:t>
            </a:r>
            <a:r>
              <a:rPr lang="en-US" sz="2400" dirty="0" err="1"/>
              <a:t>için</a:t>
            </a:r>
            <a:r>
              <a:rPr lang="en-US" sz="2400" dirty="0"/>
              <a:t> </a:t>
            </a:r>
            <a:r>
              <a:rPr lang="en-US" sz="2400" dirty="0" err="1"/>
              <a:t>Türkiye’de</a:t>
            </a:r>
            <a:r>
              <a:rPr lang="en-US" sz="2400" dirty="0"/>
              <a:t> </a:t>
            </a:r>
            <a:r>
              <a:rPr lang="en-US" sz="2400" dirty="0" err="1"/>
              <a:t>tanınan</a:t>
            </a:r>
            <a:r>
              <a:rPr lang="en-US" sz="2400" dirty="0"/>
              <a:t> </a:t>
            </a:r>
            <a:r>
              <a:rPr lang="en-US" sz="2400" dirty="0" err="1"/>
              <a:t>iki</a:t>
            </a:r>
            <a:r>
              <a:rPr lang="en-US" sz="2400" dirty="0"/>
              <a:t> </a:t>
            </a:r>
            <a:r>
              <a:rPr lang="en-US" sz="2400" dirty="0" err="1"/>
              <a:t>kişilik</a:t>
            </a:r>
            <a:r>
              <a:rPr lang="en-US" sz="2400" dirty="0"/>
              <a:t> MC </a:t>
            </a:r>
            <a:r>
              <a:rPr lang="en-US" sz="2400" dirty="0" err="1"/>
              <a:t>üyesi</a:t>
            </a:r>
            <a:r>
              <a:rPr lang="en-US" sz="2400" dirty="0"/>
              <a:t> </a:t>
            </a:r>
            <a:r>
              <a:rPr lang="en-US" sz="2400" dirty="0" err="1" smtClean="0"/>
              <a:t>konten</a:t>
            </a:r>
            <a:r>
              <a:rPr lang="tr-TR" sz="2400" dirty="0" smtClean="0"/>
              <a:t>j</a:t>
            </a:r>
            <a:r>
              <a:rPr lang="en-US" sz="2400" dirty="0" err="1" smtClean="0"/>
              <a:t>anının</a:t>
            </a:r>
            <a:r>
              <a:rPr lang="en-US" sz="2400" dirty="0" smtClean="0"/>
              <a:t> </a:t>
            </a:r>
            <a:r>
              <a:rPr lang="en-US" sz="2400" dirty="0" err="1"/>
              <a:t>dolmamış</a:t>
            </a:r>
            <a:r>
              <a:rPr lang="en-US" sz="2400" dirty="0"/>
              <a:t> </a:t>
            </a:r>
            <a:r>
              <a:rPr lang="en-US" sz="2400" dirty="0" err="1"/>
              <a:t>olması</a:t>
            </a:r>
            <a:r>
              <a:rPr lang="en-US" sz="2400" dirty="0"/>
              <a:t> </a:t>
            </a:r>
            <a:r>
              <a:rPr lang="en-US" sz="2400" dirty="0" err="1"/>
              <a:t>gerekmektedir</a:t>
            </a:r>
            <a:r>
              <a:rPr lang="en-US" sz="2400" dirty="0"/>
              <a:t>. MC </a:t>
            </a:r>
            <a:r>
              <a:rPr lang="en-US" sz="2400" dirty="0" err="1"/>
              <a:t>toplantılarına</a:t>
            </a:r>
            <a:r>
              <a:rPr lang="en-US" sz="2400" dirty="0"/>
              <a:t> her </a:t>
            </a:r>
            <a:r>
              <a:rPr lang="en-US" sz="2400" dirty="0" err="1"/>
              <a:t>ülkeden</a:t>
            </a:r>
            <a:r>
              <a:rPr lang="en-US" sz="2400" dirty="0"/>
              <a:t> </a:t>
            </a:r>
            <a:r>
              <a:rPr lang="en-US" sz="2400" dirty="0" err="1"/>
              <a:t>iki</a:t>
            </a:r>
            <a:r>
              <a:rPr lang="en-US" sz="2400" dirty="0"/>
              <a:t> </a:t>
            </a:r>
            <a:r>
              <a:rPr lang="en-US" sz="2400" dirty="0" err="1"/>
              <a:t>kişinin</a:t>
            </a:r>
            <a:r>
              <a:rPr lang="en-US" sz="2400" dirty="0"/>
              <a:t> </a:t>
            </a:r>
            <a:r>
              <a:rPr lang="en-US" sz="2400" dirty="0" err="1"/>
              <a:t>masrafları</a:t>
            </a:r>
            <a:r>
              <a:rPr lang="en-US" sz="2400" dirty="0"/>
              <a:t> COST </a:t>
            </a:r>
            <a:r>
              <a:rPr lang="en-US" sz="2400" dirty="0" err="1"/>
              <a:t>tarafından</a:t>
            </a:r>
            <a:r>
              <a:rPr lang="en-US" sz="2400" dirty="0"/>
              <a:t> </a:t>
            </a:r>
            <a:r>
              <a:rPr lang="en-US" sz="2400" dirty="0" err="1"/>
              <a:t>karşılanarak</a:t>
            </a:r>
            <a:r>
              <a:rPr lang="en-US" sz="2400" dirty="0"/>
              <a:t> </a:t>
            </a:r>
            <a:r>
              <a:rPr lang="en-US" sz="2400" dirty="0" err="1"/>
              <a:t>katılmaları</a:t>
            </a:r>
            <a:r>
              <a:rPr lang="en-US" sz="2400" dirty="0"/>
              <a:t> </a:t>
            </a:r>
            <a:r>
              <a:rPr lang="en-US" sz="2400" dirty="0" err="1"/>
              <a:t>sağlanmaktadır</a:t>
            </a:r>
            <a:r>
              <a:rPr lang="en-US" sz="2400" dirty="0" smtClean="0"/>
              <a:t>.</a:t>
            </a:r>
          </a:p>
          <a:p>
            <a:pPr marL="0" indent="0" algn="just">
              <a:buNone/>
            </a:pPr>
            <a:endParaRPr lang="en-US" sz="2400" dirty="0"/>
          </a:p>
          <a:p>
            <a:pPr marL="0" indent="0" algn="just">
              <a:buNone/>
            </a:pPr>
            <a:r>
              <a:rPr lang="en-US" sz="2400" dirty="0" smtClean="0"/>
              <a:t>COST </a:t>
            </a:r>
            <a:r>
              <a:rPr lang="en-US" sz="2400" dirty="0" err="1" smtClean="0"/>
              <a:t>aksiyonlarına</a:t>
            </a:r>
            <a:r>
              <a:rPr lang="en-US" sz="2400" dirty="0" smtClean="0"/>
              <a:t>, </a:t>
            </a:r>
            <a:r>
              <a:rPr lang="en-US" sz="2400" b="1" dirty="0" smtClean="0"/>
              <a:t>her </a:t>
            </a:r>
            <a:r>
              <a:rPr lang="en-US" sz="2400" b="1" dirty="0" err="1" smtClean="0"/>
              <a:t>ülkeden</a:t>
            </a:r>
            <a:r>
              <a:rPr lang="en-US" sz="2400" b="1" dirty="0" smtClean="0"/>
              <a:t> 2 </a:t>
            </a:r>
            <a:r>
              <a:rPr lang="en-US" sz="2400" b="1" dirty="0" err="1" smtClean="0"/>
              <a:t>asil</a:t>
            </a:r>
            <a:r>
              <a:rPr lang="en-US" sz="2400" b="1" dirty="0" smtClean="0"/>
              <a:t> MC </a:t>
            </a:r>
            <a:r>
              <a:rPr lang="en-US" sz="2400" b="1" dirty="0" err="1" smtClean="0"/>
              <a:t>üyesinin</a:t>
            </a:r>
            <a:r>
              <a:rPr lang="en-US" sz="2400" b="1" dirty="0" smtClean="0"/>
              <a:t> </a:t>
            </a:r>
            <a:r>
              <a:rPr lang="en-US" sz="2400" b="1" dirty="0" err="1" smtClean="0"/>
              <a:t>yanında</a:t>
            </a:r>
            <a:r>
              <a:rPr lang="en-US" sz="2400" b="1" dirty="0" smtClean="0"/>
              <a:t> 2 </a:t>
            </a:r>
            <a:r>
              <a:rPr lang="en-US" sz="2400" b="1" dirty="0" err="1" smtClean="0"/>
              <a:t>yedek</a:t>
            </a:r>
            <a:r>
              <a:rPr lang="en-US" sz="2400" b="1" dirty="0" smtClean="0"/>
              <a:t> MC </a:t>
            </a:r>
            <a:r>
              <a:rPr lang="en-US" sz="2400" b="1" dirty="0" err="1" smtClean="0"/>
              <a:t>üyesi</a:t>
            </a:r>
            <a:r>
              <a:rPr lang="en-US" sz="2400" b="1" dirty="0" smtClean="0"/>
              <a:t> de </a:t>
            </a:r>
            <a:r>
              <a:rPr lang="en-US" sz="2400" b="1" dirty="0" err="1" smtClean="0"/>
              <a:t>atanabilmektedir</a:t>
            </a:r>
            <a:r>
              <a:rPr lang="en-US" sz="2400" b="1" dirty="0" smtClean="0"/>
              <a:t>. </a:t>
            </a:r>
            <a:r>
              <a:rPr lang="en-US" sz="2400" dirty="0" err="1" smtClean="0"/>
              <a:t>Ancak</a:t>
            </a:r>
            <a:r>
              <a:rPr lang="en-US" sz="2400" dirty="0" smtClean="0"/>
              <a:t> </a:t>
            </a:r>
            <a:r>
              <a:rPr lang="en-US" sz="2400" dirty="0" err="1" smtClean="0"/>
              <a:t>yedek</a:t>
            </a:r>
            <a:r>
              <a:rPr lang="en-US" sz="2400" dirty="0" smtClean="0"/>
              <a:t> MC </a:t>
            </a:r>
            <a:r>
              <a:rPr lang="en-US" sz="2400" dirty="0" err="1" smtClean="0"/>
              <a:t>üyeleri</a:t>
            </a:r>
            <a:r>
              <a:rPr lang="en-US" sz="2400" dirty="0" smtClean="0"/>
              <a:t> </a:t>
            </a:r>
            <a:r>
              <a:rPr lang="en-US" sz="2400" dirty="0" err="1" smtClean="0"/>
              <a:t>asil</a:t>
            </a:r>
            <a:r>
              <a:rPr lang="en-US" sz="2400" dirty="0" smtClean="0"/>
              <a:t> MC </a:t>
            </a:r>
            <a:r>
              <a:rPr lang="en-US" sz="2400" dirty="0" err="1" smtClean="0"/>
              <a:t>üyeleri</a:t>
            </a:r>
            <a:r>
              <a:rPr lang="en-US" sz="2400" dirty="0" smtClean="0"/>
              <a:t> </a:t>
            </a:r>
            <a:r>
              <a:rPr lang="en-US" sz="2400" dirty="0" err="1" smtClean="0"/>
              <a:t>toplantıya</a:t>
            </a:r>
            <a:r>
              <a:rPr lang="en-US" sz="2400" dirty="0" smtClean="0"/>
              <a:t> </a:t>
            </a:r>
            <a:r>
              <a:rPr lang="en-US" sz="2400" dirty="0" err="1" smtClean="0"/>
              <a:t>katılmadığında</a:t>
            </a:r>
            <a:r>
              <a:rPr lang="en-US" sz="2400" dirty="0" smtClean="0"/>
              <a:t>, </a:t>
            </a:r>
            <a:r>
              <a:rPr lang="en-US" sz="2400" dirty="0" err="1" smtClean="0"/>
              <a:t>yerine</a:t>
            </a:r>
            <a:r>
              <a:rPr lang="en-US" sz="2400" dirty="0" smtClean="0"/>
              <a:t> </a:t>
            </a:r>
            <a:r>
              <a:rPr lang="en-US" sz="2400" dirty="0" err="1" smtClean="0"/>
              <a:t>katılabilmesi</a:t>
            </a:r>
            <a:r>
              <a:rPr lang="en-US" sz="2400" dirty="0" smtClean="0"/>
              <a:t> </a:t>
            </a:r>
            <a:r>
              <a:rPr lang="en-US" sz="2400" dirty="0" err="1" smtClean="0"/>
              <a:t>için</a:t>
            </a:r>
            <a:r>
              <a:rPr lang="en-US" sz="2400" dirty="0" smtClean="0"/>
              <a:t> </a:t>
            </a:r>
            <a:r>
              <a:rPr lang="en-US" sz="2400" dirty="0" err="1" smtClean="0"/>
              <a:t>atanmaktadır</a:t>
            </a:r>
            <a:r>
              <a:rPr lang="en-US" sz="2400" dirty="0" smtClean="0"/>
              <a:t>. </a:t>
            </a:r>
            <a:endParaRPr lang="en-US" sz="2400" dirty="0"/>
          </a:p>
          <a:p>
            <a:pPr marL="0" indent="0">
              <a:buNone/>
            </a:pPr>
            <a:endParaRPr lang="en-US" sz="2400" dirty="0" smtClean="0"/>
          </a:p>
          <a:p>
            <a:pPr marL="0" indent="0">
              <a:buNone/>
            </a:pPr>
            <a:endParaRPr lang="en-US" sz="2400" dirty="0" smtClean="0"/>
          </a:p>
          <a:p>
            <a:pPr marL="0" indent="0">
              <a:buNone/>
            </a:pPr>
            <a:endParaRPr lang="en-US" b="1" dirty="0"/>
          </a:p>
        </p:txBody>
      </p:sp>
    </p:spTree>
    <p:extLst>
      <p:ext uri="{BB962C8B-B14F-4D97-AF65-F5344CB8AC3E}">
        <p14:creationId xmlns:p14="http://schemas.microsoft.com/office/powerpoint/2010/main" val="3153411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3827658-01A0-44A8-AFEE-F2BFBBA0C7A6}" type="slidenum">
              <a:rPr lang="tr-TR" smtClean="0"/>
              <a:t>52</a:t>
            </a:fld>
            <a:endParaRPr lang="tr-TR"/>
          </a:p>
        </p:txBody>
      </p:sp>
      <p:sp>
        <p:nvSpPr>
          <p:cNvPr id="3" name="Content Placeholder 2"/>
          <p:cNvSpPr>
            <a:spLocks noGrp="1"/>
          </p:cNvSpPr>
          <p:nvPr>
            <p:ph idx="1"/>
          </p:nvPr>
        </p:nvSpPr>
        <p:spPr>
          <a:xfrm>
            <a:off x="694267" y="423333"/>
            <a:ext cx="10922000" cy="5757334"/>
          </a:xfrm>
        </p:spPr>
        <p:txBody>
          <a:bodyPr/>
          <a:lstStyle/>
          <a:p>
            <a:pPr marL="0" indent="0" algn="just">
              <a:buNone/>
            </a:pPr>
            <a:r>
              <a:rPr lang="en-US" dirty="0" err="1" smtClean="0"/>
              <a:t>Tübitak</a:t>
            </a:r>
            <a:r>
              <a:rPr lang="en-US" dirty="0" smtClean="0"/>
              <a:t> </a:t>
            </a:r>
            <a:r>
              <a:rPr lang="en-US" dirty="0" err="1" smtClean="0"/>
              <a:t>İkili</a:t>
            </a:r>
            <a:r>
              <a:rPr lang="en-US" dirty="0" smtClean="0"/>
              <a:t> </a:t>
            </a:r>
            <a:r>
              <a:rPr lang="en-US" dirty="0" err="1" smtClean="0"/>
              <a:t>ve</a:t>
            </a:r>
            <a:r>
              <a:rPr lang="en-US" dirty="0" smtClean="0"/>
              <a:t> </a:t>
            </a:r>
            <a:r>
              <a:rPr lang="en-US" dirty="0" err="1" smtClean="0"/>
              <a:t>Çoklu</a:t>
            </a:r>
            <a:r>
              <a:rPr lang="en-US" dirty="0" smtClean="0"/>
              <a:t> </a:t>
            </a:r>
            <a:r>
              <a:rPr lang="en-US" dirty="0" err="1" smtClean="0"/>
              <a:t>İlişkiler</a:t>
            </a:r>
            <a:r>
              <a:rPr lang="en-US" dirty="0" smtClean="0"/>
              <a:t> </a:t>
            </a:r>
            <a:r>
              <a:rPr lang="en-US" dirty="0" err="1" smtClean="0"/>
              <a:t>Müdürlüğüne</a:t>
            </a:r>
            <a:r>
              <a:rPr lang="en-US" dirty="0" smtClean="0"/>
              <a:t>  </a:t>
            </a:r>
            <a:r>
              <a:rPr lang="en-US" dirty="0" err="1" smtClean="0"/>
              <a:t>başvuru</a:t>
            </a:r>
            <a:r>
              <a:rPr lang="en-US" dirty="0" smtClean="0"/>
              <a:t> </a:t>
            </a:r>
            <a:r>
              <a:rPr lang="en-US" dirty="0" err="1" smtClean="0"/>
              <a:t>yapılması</a:t>
            </a:r>
            <a:r>
              <a:rPr lang="en-US" dirty="0" smtClean="0"/>
              <a:t> </a:t>
            </a:r>
            <a:r>
              <a:rPr lang="en-US" dirty="0" err="1" smtClean="0"/>
              <a:t>gerekmektedir</a:t>
            </a:r>
            <a:r>
              <a:rPr lang="en-US" dirty="0" smtClean="0"/>
              <a:t>.</a:t>
            </a:r>
          </a:p>
          <a:p>
            <a:pPr marL="0" indent="0">
              <a:buNone/>
            </a:pPr>
            <a:r>
              <a:rPr lang="en-US" dirty="0" smtClean="0">
                <a:hlinkClick r:id="rId2"/>
              </a:rPr>
              <a:t>www.cost.eu</a:t>
            </a:r>
            <a:endParaRPr lang="en-US" dirty="0" smtClean="0"/>
          </a:p>
          <a:p>
            <a:pPr marL="0" indent="0">
              <a:buNone/>
            </a:pPr>
            <a:endParaRPr lang="en-US" dirty="0"/>
          </a:p>
          <a:p>
            <a:pPr marL="0" indent="0">
              <a:buNone/>
            </a:pPr>
            <a:endParaRPr lang="en-US" dirty="0"/>
          </a:p>
        </p:txBody>
      </p:sp>
      <p:pic>
        <p:nvPicPr>
          <p:cNvPr id="4" name="Picture 3"/>
          <p:cNvPicPr>
            <a:picLocks noChangeAspect="1"/>
          </p:cNvPicPr>
          <p:nvPr/>
        </p:nvPicPr>
        <p:blipFill>
          <a:blip r:embed="rId3"/>
          <a:stretch>
            <a:fillRect/>
          </a:stretch>
        </p:blipFill>
        <p:spPr>
          <a:xfrm>
            <a:off x="564490" y="1864000"/>
            <a:ext cx="8482487" cy="4249811"/>
          </a:xfrm>
          <a:prstGeom prst="rect">
            <a:avLst/>
          </a:prstGeom>
        </p:spPr>
      </p:pic>
    </p:spTree>
    <p:extLst>
      <p:ext uri="{BB962C8B-B14F-4D97-AF65-F5344CB8AC3E}">
        <p14:creationId xmlns:p14="http://schemas.microsoft.com/office/powerpoint/2010/main" val="19751107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68967" y="160421"/>
            <a:ext cx="11630527" cy="6497053"/>
          </a:xfrm>
        </p:spPr>
        <p:txBody>
          <a:bodyPr/>
          <a:lstStyle/>
          <a:p>
            <a:pPr marL="0" indent="0" algn="ctr">
              <a:buNone/>
            </a:pPr>
            <a:endParaRPr lang="tr-TR" b="1" dirty="0"/>
          </a:p>
          <a:p>
            <a:pPr marL="0" indent="0" algn="ctr">
              <a:buNone/>
            </a:pPr>
            <a:r>
              <a:rPr lang="tr-TR" b="1" dirty="0" smtClean="0"/>
              <a:t>Avrupa </a:t>
            </a:r>
            <a:r>
              <a:rPr lang="tr-TR" b="1" dirty="0"/>
              <a:t>Birliği Çerçeve Programları ve </a:t>
            </a:r>
            <a:r>
              <a:rPr lang="tr-TR" b="1" dirty="0" err="1"/>
              <a:t>Horizon</a:t>
            </a:r>
            <a:r>
              <a:rPr lang="tr-TR" b="1" dirty="0"/>
              <a:t> 2020 </a:t>
            </a:r>
            <a:endParaRPr lang="tr-TR" sz="900" b="1" dirty="0" smtClean="0"/>
          </a:p>
          <a:p>
            <a:pPr marL="0" indent="0" algn="just">
              <a:buNone/>
            </a:pPr>
            <a:endParaRPr lang="tr-TR" sz="900" b="1" dirty="0" smtClean="0"/>
          </a:p>
          <a:p>
            <a:pPr marL="0" indent="0" algn="just">
              <a:buNone/>
            </a:pPr>
            <a:r>
              <a:rPr lang="tr-TR" dirty="0" smtClean="0"/>
              <a:t>H2020 </a:t>
            </a:r>
            <a:r>
              <a:rPr lang="tr-TR" dirty="0"/>
              <a:t>Programı AB’nin yeni Araştırma ve Yenilik Çerçeve Programıdır</a:t>
            </a:r>
            <a:r>
              <a:rPr lang="tr-TR" dirty="0" smtClean="0"/>
              <a:t>.</a:t>
            </a:r>
          </a:p>
          <a:p>
            <a:pPr marL="0" indent="0" algn="just">
              <a:buNone/>
            </a:pPr>
            <a:endParaRPr lang="tr-TR" dirty="0"/>
          </a:p>
          <a:p>
            <a:pPr marL="0" indent="0" algn="just">
              <a:buNone/>
            </a:pPr>
            <a:endParaRPr lang="tr-TR" dirty="0" smtClean="0"/>
          </a:p>
          <a:p>
            <a:pPr marL="0" indent="0" algn="just">
              <a:buNone/>
            </a:pPr>
            <a:endParaRPr lang="tr-TR" dirty="0"/>
          </a:p>
        </p:txBody>
      </p:sp>
      <p:pic>
        <p:nvPicPr>
          <p:cNvPr id="4" name="İçerik Yer Tutucusu 1"/>
          <p:cNvPicPr>
            <a:picLocks noChangeAspect="1"/>
          </p:cNvPicPr>
          <p:nvPr/>
        </p:nvPicPr>
        <p:blipFill rotWithShape="1">
          <a:blip r:embed="rId2"/>
          <a:srcRect l="14645" t="29401" r="35928" b="15751"/>
          <a:stretch/>
        </p:blipFill>
        <p:spPr>
          <a:xfrm>
            <a:off x="1957136" y="1924225"/>
            <a:ext cx="7633184" cy="4764506"/>
          </a:xfrm>
          <a:prstGeom prst="rect">
            <a:avLst/>
          </a:prstGeom>
        </p:spPr>
      </p:pic>
      <p:pic>
        <p:nvPicPr>
          <p:cNvPr id="5" name="Resim 4"/>
          <p:cNvPicPr>
            <a:picLocks noChangeAspect="1"/>
          </p:cNvPicPr>
          <p:nvPr/>
        </p:nvPicPr>
        <p:blipFill>
          <a:blip r:embed="rId3"/>
          <a:stretch>
            <a:fillRect/>
          </a:stretch>
        </p:blipFill>
        <p:spPr>
          <a:xfrm>
            <a:off x="669448" y="160421"/>
            <a:ext cx="1287688" cy="1136385"/>
          </a:xfrm>
          <a:prstGeom prst="rect">
            <a:avLst/>
          </a:prstGeom>
        </p:spPr>
      </p:pic>
      <p:pic>
        <p:nvPicPr>
          <p:cNvPr id="6" name="İçerik Yer Tutucusu 6"/>
          <p:cNvPicPr>
            <a:picLocks noChangeAspect="1"/>
          </p:cNvPicPr>
          <p:nvPr/>
        </p:nvPicPr>
        <p:blipFill>
          <a:blip r:embed="rId4"/>
          <a:stretch>
            <a:fillRect/>
          </a:stretch>
        </p:blipFill>
        <p:spPr>
          <a:xfrm>
            <a:off x="10491428" y="161053"/>
            <a:ext cx="850342" cy="1135753"/>
          </a:xfrm>
          <a:prstGeom prst="rect">
            <a:avLst/>
          </a:prstGeom>
        </p:spPr>
      </p:pic>
      <p:sp>
        <p:nvSpPr>
          <p:cNvPr id="2" name="Slide Number Placeholder 1"/>
          <p:cNvSpPr>
            <a:spLocks noGrp="1"/>
          </p:cNvSpPr>
          <p:nvPr>
            <p:ph type="sldNum" sz="quarter" idx="12"/>
          </p:nvPr>
        </p:nvSpPr>
        <p:spPr/>
        <p:txBody>
          <a:bodyPr/>
          <a:lstStyle/>
          <a:p>
            <a:fld id="{13827658-01A0-44A8-AFEE-F2BFBBA0C7A6}" type="slidenum">
              <a:rPr lang="tr-TR" smtClean="0"/>
              <a:t>53</a:t>
            </a:fld>
            <a:endParaRPr lang="tr-TR"/>
          </a:p>
        </p:txBody>
      </p:sp>
    </p:spTree>
    <p:extLst>
      <p:ext uri="{BB962C8B-B14F-4D97-AF65-F5344CB8AC3E}">
        <p14:creationId xmlns:p14="http://schemas.microsoft.com/office/powerpoint/2010/main" val="15303083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p:cNvSpPr>
            <a:spLocks noGrp="1"/>
          </p:cNvSpPr>
          <p:nvPr>
            <p:ph idx="1"/>
          </p:nvPr>
        </p:nvSpPr>
        <p:spPr>
          <a:xfrm>
            <a:off x="240631" y="176463"/>
            <a:ext cx="11502189" cy="6336632"/>
          </a:xfrm>
        </p:spPr>
        <p:txBody>
          <a:bodyPr/>
          <a:lstStyle/>
          <a:p>
            <a:pPr marL="0" indent="0" algn="just">
              <a:buNone/>
            </a:pPr>
            <a:r>
              <a:rPr lang="tr-TR" dirty="0" err="1" smtClean="0"/>
              <a:t>Horizon</a:t>
            </a:r>
            <a:r>
              <a:rPr lang="tr-TR" dirty="0" smtClean="0"/>
              <a:t> </a:t>
            </a:r>
            <a:r>
              <a:rPr lang="tr-TR" dirty="0"/>
              <a:t>2020 Programının Ulusal Koordinasyonu TÜBİTAK tarafından </a:t>
            </a:r>
            <a:r>
              <a:rPr lang="tr-TR" dirty="0" smtClean="0"/>
              <a:t>yürütülmektedir.</a:t>
            </a:r>
          </a:p>
          <a:p>
            <a:pPr marL="0" indent="0" algn="just">
              <a:buNone/>
            </a:pPr>
            <a:endParaRPr lang="tr-TR" dirty="0" smtClean="0"/>
          </a:p>
          <a:p>
            <a:pPr marL="0" indent="0" algn="just">
              <a:buNone/>
            </a:pPr>
            <a:endParaRPr lang="tr-TR" dirty="0"/>
          </a:p>
        </p:txBody>
      </p:sp>
      <p:pic>
        <p:nvPicPr>
          <p:cNvPr id="6" name="Resim 5"/>
          <p:cNvPicPr>
            <a:picLocks noChangeAspect="1"/>
          </p:cNvPicPr>
          <p:nvPr/>
        </p:nvPicPr>
        <p:blipFill rotWithShape="1">
          <a:blip r:embed="rId2"/>
          <a:srcRect l="30152" t="23494" r="29299" b="27413"/>
          <a:stretch/>
        </p:blipFill>
        <p:spPr>
          <a:xfrm>
            <a:off x="298557" y="1351085"/>
            <a:ext cx="6905951" cy="4694115"/>
          </a:xfrm>
          <a:prstGeom prst="rect">
            <a:avLst/>
          </a:prstGeom>
        </p:spPr>
      </p:pic>
      <p:sp>
        <p:nvSpPr>
          <p:cNvPr id="7" name="Metin kutusu 6"/>
          <p:cNvSpPr txBox="1"/>
          <p:nvPr/>
        </p:nvSpPr>
        <p:spPr>
          <a:xfrm>
            <a:off x="9324872" y="5545687"/>
            <a:ext cx="502920" cy="517285"/>
          </a:xfrm>
          <a:prstGeom prst="rect">
            <a:avLst/>
          </a:prstGeom>
          <a:solidFill>
            <a:schemeClr val="bg1">
              <a:lumMod val="95000"/>
            </a:schemeClr>
          </a:solidFill>
        </p:spPr>
        <p:txBody>
          <a:bodyPr wrap="square" rtlCol="0">
            <a:spAutoFit/>
          </a:bodyPr>
          <a:lstStyle/>
          <a:p>
            <a:endParaRPr lang="tr-TR" dirty="0"/>
          </a:p>
        </p:txBody>
      </p:sp>
      <p:pic>
        <p:nvPicPr>
          <p:cNvPr id="2" name="Picture 1"/>
          <p:cNvPicPr>
            <a:picLocks noChangeAspect="1"/>
          </p:cNvPicPr>
          <p:nvPr/>
        </p:nvPicPr>
        <p:blipFill>
          <a:blip r:embed="rId3"/>
          <a:stretch>
            <a:fillRect/>
          </a:stretch>
        </p:blipFill>
        <p:spPr>
          <a:xfrm>
            <a:off x="7467600" y="952500"/>
            <a:ext cx="3132666" cy="5346854"/>
          </a:xfrm>
          <a:prstGeom prst="rect">
            <a:avLst/>
          </a:prstGeom>
        </p:spPr>
      </p:pic>
      <p:sp>
        <p:nvSpPr>
          <p:cNvPr id="3" name="Slide Number Placeholder 2"/>
          <p:cNvSpPr>
            <a:spLocks noGrp="1"/>
          </p:cNvSpPr>
          <p:nvPr>
            <p:ph type="sldNum" sz="quarter" idx="12"/>
          </p:nvPr>
        </p:nvSpPr>
        <p:spPr/>
        <p:txBody>
          <a:bodyPr/>
          <a:lstStyle/>
          <a:p>
            <a:fld id="{13827658-01A0-44A8-AFEE-F2BFBBA0C7A6}" type="slidenum">
              <a:rPr lang="tr-TR" smtClean="0"/>
              <a:t>54</a:t>
            </a:fld>
            <a:endParaRPr lang="tr-TR"/>
          </a:p>
        </p:txBody>
      </p:sp>
    </p:spTree>
    <p:extLst>
      <p:ext uri="{BB962C8B-B14F-4D97-AF65-F5344CB8AC3E}">
        <p14:creationId xmlns:p14="http://schemas.microsoft.com/office/powerpoint/2010/main" val="24869569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01053" y="176463"/>
            <a:ext cx="11582400" cy="6368716"/>
          </a:xfrm>
        </p:spPr>
        <p:txBody>
          <a:bodyPr/>
          <a:lstStyle/>
          <a:p>
            <a:pPr marL="0" indent="0">
              <a:buNone/>
            </a:pPr>
            <a:endParaRPr lang="tr-TR" dirty="0" smtClean="0"/>
          </a:p>
          <a:p>
            <a:pPr marL="0" indent="0">
              <a:buNone/>
            </a:pPr>
            <a:r>
              <a:rPr lang="tr-TR" b="1" dirty="0" smtClean="0"/>
              <a:t>HORİZON 2020 PROGRAMI;</a:t>
            </a:r>
          </a:p>
          <a:p>
            <a:pPr marL="0" indent="0">
              <a:buNone/>
            </a:pPr>
            <a:endParaRPr lang="tr-TR" sz="1800" dirty="0" smtClean="0"/>
          </a:p>
          <a:p>
            <a:pPr marL="0" indent="0">
              <a:buNone/>
            </a:pPr>
            <a:r>
              <a:rPr lang="tr-TR" dirty="0" smtClean="0"/>
              <a:t>Akıllı</a:t>
            </a:r>
            <a:r>
              <a:rPr lang="tr-TR" dirty="0"/>
              <a:t>, Temiz ve Entegre </a:t>
            </a:r>
            <a:r>
              <a:rPr lang="tr-TR" dirty="0" smtClean="0"/>
              <a:t>Ulaşım</a:t>
            </a:r>
          </a:p>
          <a:p>
            <a:pPr marL="0" indent="0">
              <a:buNone/>
            </a:pPr>
            <a:r>
              <a:rPr lang="tr-TR" dirty="0" smtClean="0"/>
              <a:t>Gıda </a:t>
            </a:r>
            <a:r>
              <a:rPr lang="tr-TR" dirty="0"/>
              <a:t>Güvenliği, </a:t>
            </a:r>
            <a:endParaRPr lang="tr-TR" dirty="0" smtClean="0"/>
          </a:p>
          <a:p>
            <a:pPr marL="0" indent="0">
              <a:buNone/>
            </a:pPr>
            <a:r>
              <a:rPr lang="tr-TR" dirty="0" smtClean="0"/>
              <a:t>Sürdürülebilir </a:t>
            </a:r>
            <a:r>
              <a:rPr lang="tr-TR" dirty="0"/>
              <a:t>Tarım ve Ormancılık, </a:t>
            </a:r>
            <a:endParaRPr lang="tr-TR" dirty="0" smtClean="0"/>
          </a:p>
          <a:p>
            <a:pPr marL="0" indent="0">
              <a:buNone/>
            </a:pPr>
            <a:r>
              <a:rPr lang="tr-TR" dirty="0" smtClean="0"/>
              <a:t>Deniz</a:t>
            </a:r>
            <a:r>
              <a:rPr lang="tr-TR" dirty="0"/>
              <a:t>, Denizcilik ve İç Su </a:t>
            </a:r>
            <a:r>
              <a:rPr lang="tr-TR" dirty="0" smtClean="0"/>
              <a:t>Araştırmaları</a:t>
            </a:r>
          </a:p>
          <a:p>
            <a:pPr marL="0" indent="0">
              <a:buNone/>
            </a:pPr>
            <a:r>
              <a:rPr lang="tr-TR" dirty="0" err="1" smtClean="0"/>
              <a:t>Biyo</a:t>
            </a:r>
            <a:r>
              <a:rPr lang="tr-TR" dirty="0" smtClean="0"/>
              <a:t>-Ekonomi</a:t>
            </a:r>
          </a:p>
          <a:p>
            <a:pPr marL="0" indent="0">
              <a:buNone/>
            </a:pPr>
            <a:r>
              <a:rPr lang="tr-TR" dirty="0" smtClean="0"/>
              <a:t>Güvenli</a:t>
            </a:r>
            <a:r>
              <a:rPr lang="tr-TR" dirty="0"/>
              <a:t>, Temiz ve Verimli </a:t>
            </a:r>
            <a:r>
              <a:rPr lang="tr-TR" dirty="0" smtClean="0"/>
              <a:t>Enerji </a:t>
            </a:r>
          </a:p>
          <a:p>
            <a:pPr marL="0" indent="0">
              <a:buNone/>
            </a:pPr>
            <a:r>
              <a:rPr lang="tr-TR" dirty="0" smtClean="0"/>
              <a:t>Sağlık</a:t>
            </a:r>
            <a:r>
              <a:rPr lang="tr-TR" dirty="0"/>
              <a:t>, Demografik Değişim ve </a:t>
            </a:r>
            <a:r>
              <a:rPr lang="tr-TR" dirty="0" smtClean="0"/>
              <a:t>Refah </a:t>
            </a:r>
          </a:p>
          <a:p>
            <a:pPr marL="0" indent="0">
              <a:buNone/>
            </a:pPr>
            <a:r>
              <a:rPr lang="tr-TR" dirty="0" smtClean="0"/>
              <a:t>Bilgi </a:t>
            </a:r>
            <a:r>
              <a:rPr lang="tr-TR" dirty="0"/>
              <a:t>ve İletişim Teknolojileri </a:t>
            </a:r>
            <a:r>
              <a:rPr lang="tr-TR" b="1" dirty="0"/>
              <a:t>alanlarını kapsamaktadır.</a:t>
            </a:r>
          </a:p>
        </p:txBody>
      </p:sp>
      <p:sp>
        <p:nvSpPr>
          <p:cNvPr id="2" name="Slide Number Placeholder 1"/>
          <p:cNvSpPr>
            <a:spLocks noGrp="1"/>
          </p:cNvSpPr>
          <p:nvPr>
            <p:ph type="sldNum" sz="quarter" idx="12"/>
          </p:nvPr>
        </p:nvSpPr>
        <p:spPr/>
        <p:txBody>
          <a:bodyPr/>
          <a:lstStyle/>
          <a:p>
            <a:fld id="{13827658-01A0-44A8-AFEE-F2BFBBA0C7A6}" type="slidenum">
              <a:rPr lang="tr-TR" smtClean="0"/>
              <a:t>55</a:t>
            </a:fld>
            <a:endParaRPr lang="tr-TR"/>
          </a:p>
        </p:txBody>
      </p:sp>
    </p:spTree>
    <p:extLst>
      <p:ext uri="{BB962C8B-B14F-4D97-AF65-F5344CB8AC3E}">
        <p14:creationId xmlns:p14="http://schemas.microsoft.com/office/powerpoint/2010/main" val="35122378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01053" y="176463"/>
            <a:ext cx="11582400" cy="6368716"/>
          </a:xfrm>
        </p:spPr>
        <p:txBody>
          <a:bodyPr>
            <a:normAutofit lnSpcReduction="10000"/>
          </a:bodyPr>
          <a:lstStyle/>
          <a:p>
            <a:pPr marL="0" indent="0">
              <a:buNone/>
            </a:pPr>
            <a:r>
              <a:rPr lang="tr-TR" b="1" dirty="0"/>
              <a:t>En Az Katılımcı Sayısı Nedir?</a:t>
            </a:r>
            <a:endParaRPr lang="tr-TR" dirty="0" smtClean="0"/>
          </a:p>
          <a:p>
            <a:pPr marL="0" indent="0">
              <a:buNone/>
            </a:pPr>
            <a:endParaRPr lang="tr-TR" sz="1400" dirty="0"/>
          </a:p>
          <a:p>
            <a:pPr marL="0" indent="0" algn="just">
              <a:buNone/>
            </a:pPr>
            <a:r>
              <a:rPr lang="tr-TR" dirty="0" smtClean="0"/>
              <a:t>H2020 </a:t>
            </a:r>
            <a:r>
              <a:rPr lang="tr-TR" dirty="0"/>
              <a:t>projelerinde </a:t>
            </a:r>
            <a:r>
              <a:rPr lang="tr-TR" b="1" dirty="0"/>
              <a:t>en az 3 farklı AB üyesi ülke veya </a:t>
            </a:r>
            <a:r>
              <a:rPr lang="tr-TR" b="1" dirty="0" err="1" smtClean="0"/>
              <a:t>asosiye</a:t>
            </a:r>
            <a:r>
              <a:rPr lang="tr-TR" b="1" dirty="0" smtClean="0"/>
              <a:t> </a:t>
            </a:r>
            <a:r>
              <a:rPr lang="tr-TR" b="1" dirty="0"/>
              <a:t>ülkeden en az 3 bağımsız kuruluşun</a:t>
            </a:r>
            <a:r>
              <a:rPr lang="tr-TR" dirty="0"/>
              <a:t> yer alması gerekmektedir</a:t>
            </a:r>
            <a:r>
              <a:rPr lang="tr-TR" dirty="0" smtClean="0"/>
              <a:t>.</a:t>
            </a:r>
          </a:p>
          <a:p>
            <a:pPr marL="0" indent="0">
              <a:buNone/>
            </a:pPr>
            <a:endParaRPr lang="tr-TR" dirty="0"/>
          </a:p>
          <a:p>
            <a:pPr marL="0" indent="0" fontAlgn="base">
              <a:buNone/>
            </a:pPr>
            <a:r>
              <a:rPr lang="tr-TR" b="1" dirty="0" err="1"/>
              <a:t>Horizon</a:t>
            </a:r>
            <a:r>
              <a:rPr lang="tr-TR" b="1" dirty="0"/>
              <a:t> 2020’ye Hangi Ülkeler katılabilir?</a:t>
            </a:r>
            <a:endParaRPr lang="tr-TR" dirty="0"/>
          </a:p>
          <a:p>
            <a:pPr marL="0" indent="0" fontAlgn="base">
              <a:buNone/>
            </a:pPr>
            <a:endParaRPr lang="tr-TR" dirty="0" smtClean="0"/>
          </a:p>
          <a:p>
            <a:pPr marL="0" indent="0" algn="just" fontAlgn="base">
              <a:buNone/>
            </a:pPr>
            <a:r>
              <a:rPr lang="tr-TR" b="1" dirty="0" smtClean="0"/>
              <a:t>AB </a:t>
            </a:r>
            <a:r>
              <a:rPr lang="tr-TR" b="1" dirty="0"/>
              <a:t>Üyesi Ülkeler: </a:t>
            </a:r>
            <a:r>
              <a:rPr lang="tr-TR" dirty="0"/>
              <a:t>Almanya, Avusturya, Belçika, Birleşik Krallık, Bulgaristan, Çek Cumhuriyeti, Danimarka, Estonya, Finlandiya, Fransa, Güney Kıbrıs Rum Kesimi, Hırvatistan, Hollanda, İrlanda, İspanya, İsveç, İtalya, Letonya, Litvanya, Lüksemburg, Macaristan, Malta, Polonya, Portekiz, Romanya, Slovakya, Slovenya, Yunanistan</a:t>
            </a:r>
            <a:r>
              <a:rPr lang="tr-TR" dirty="0" smtClean="0"/>
              <a:t>.</a:t>
            </a:r>
          </a:p>
          <a:p>
            <a:pPr marL="0" indent="0" algn="just" fontAlgn="base">
              <a:buNone/>
            </a:pPr>
            <a:endParaRPr lang="tr-TR" dirty="0"/>
          </a:p>
          <a:p>
            <a:pPr marL="0" indent="0" algn="just" fontAlgn="base">
              <a:buNone/>
            </a:pPr>
            <a:r>
              <a:rPr lang="tr-TR" b="1" dirty="0" err="1"/>
              <a:t>Asosiye</a:t>
            </a:r>
            <a:r>
              <a:rPr lang="tr-TR" b="1" dirty="0"/>
              <a:t> Ülkeler: </a:t>
            </a:r>
            <a:r>
              <a:rPr lang="tr-TR" dirty="0" smtClean="0"/>
              <a:t>Arnavutluk</a:t>
            </a:r>
            <a:r>
              <a:rPr lang="tr-TR" dirty="0"/>
              <a:t>, Bosna Hersek, Faroe Adaları, Makedonya Cumhuriyeti, İzlanda, İsrail, Moldova, Karadağ, Norveç, Sırbistan ve </a:t>
            </a:r>
            <a:r>
              <a:rPr lang="tr-TR" b="1" dirty="0"/>
              <a:t>Türkiye</a:t>
            </a:r>
            <a:r>
              <a:rPr lang="tr-TR" dirty="0"/>
              <a:t>.</a:t>
            </a:r>
          </a:p>
          <a:p>
            <a:pPr marL="0" indent="0" fontAlgn="base">
              <a:buNone/>
            </a:pPr>
            <a:endParaRPr lang="tr-TR" dirty="0" smtClean="0"/>
          </a:p>
          <a:p>
            <a:pPr marL="0" indent="0">
              <a:buNone/>
            </a:pPr>
            <a:endParaRPr lang="tr-TR" dirty="0" smtClean="0"/>
          </a:p>
        </p:txBody>
      </p:sp>
      <p:sp>
        <p:nvSpPr>
          <p:cNvPr id="2" name="Slide Number Placeholder 1"/>
          <p:cNvSpPr>
            <a:spLocks noGrp="1"/>
          </p:cNvSpPr>
          <p:nvPr>
            <p:ph type="sldNum" sz="quarter" idx="12"/>
          </p:nvPr>
        </p:nvSpPr>
        <p:spPr/>
        <p:txBody>
          <a:bodyPr/>
          <a:lstStyle/>
          <a:p>
            <a:fld id="{13827658-01A0-44A8-AFEE-F2BFBBA0C7A6}" type="slidenum">
              <a:rPr lang="tr-TR" smtClean="0"/>
              <a:t>56</a:t>
            </a:fld>
            <a:endParaRPr lang="tr-TR"/>
          </a:p>
        </p:txBody>
      </p:sp>
    </p:spTree>
    <p:extLst>
      <p:ext uri="{BB962C8B-B14F-4D97-AF65-F5344CB8AC3E}">
        <p14:creationId xmlns:p14="http://schemas.microsoft.com/office/powerpoint/2010/main" val="368451082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03201" y="186267"/>
            <a:ext cx="11853332" cy="6485466"/>
          </a:xfrm>
        </p:spPr>
        <p:txBody>
          <a:bodyPr/>
          <a:lstStyle/>
          <a:p>
            <a:pPr marL="0" indent="0" algn="just">
              <a:buNone/>
            </a:pPr>
            <a:r>
              <a:rPr lang="tr-TR" sz="3200" b="1" dirty="0"/>
              <a:t>Proje </a:t>
            </a:r>
            <a:r>
              <a:rPr lang="tr-TR" sz="3200" b="1" dirty="0" smtClean="0"/>
              <a:t>Önerisi Sunma</a:t>
            </a:r>
          </a:p>
          <a:p>
            <a:pPr marL="0" indent="0" algn="just">
              <a:buNone/>
            </a:pPr>
            <a:endParaRPr lang="tr-TR" b="1" dirty="0" smtClean="0"/>
          </a:p>
          <a:p>
            <a:pPr marL="0" indent="0" algn="just">
              <a:buNone/>
            </a:pPr>
            <a:endParaRPr lang="tr-TR" b="1" dirty="0"/>
          </a:p>
        </p:txBody>
      </p:sp>
      <p:pic>
        <p:nvPicPr>
          <p:cNvPr id="2" name="Resim 1"/>
          <p:cNvPicPr>
            <a:picLocks noChangeAspect="1"/>
          </p:cNvPicPr>
          <p:nvPr/>
        </p:nvPicPr>
        <p:blipFill rotWithShape="1">
          <a:blip r:embed="rId2"/>
          <a:srcRect l="30000" t="30823" r="30741" b="22758"/>
          <a:stretch/>
        </p:blipFill>
        <p:spPr>
          <a:xfrm>
            <a:off x="2043529" y="897465"/>
            <a:ext cx="8172675" cy="5435601"/>
          </a:xfrm>
          <a:prstGeom prst="rect">
            <a:avLst/>
          </a:prstGeom>
        </p:spPr>
      </p:pic>
      <p:sp>
        <p:nvSpPr>
          <p:cNvPr id="4" name="Slide Number Placeholder 3"/>
          <p:cNvSpPr>
            <a:spLocks noGrp="1"/>
          </p:cNvSpPr>
          <p:nvPr>
            <p:ph type="sldNum" sz="quarter" idx="12"/>
          </p:nvPr>
        </p:nvSpPr>
        <p:spPr/>
        <p:txBody>
          <a:bodyPr/>
          <a:lstStyle/>
          <a:p>
            <a:fld id="{13827658-01A0-44A8-AFEE-F2BFBBA0C7A6}" type="slidenum">
              <a:rPr lang="tr-TR" smtClean="0"/>
              <a:t>57</a:t>
            </a:fld>
            <a:endParaRPr lang="tr-TR"/>
          </a:p>
        </p:txBody>
      </p:sp>
    </p:spTree>
    <p:extLst>
      <p:ext uri="{BB962C8B-B14F-4D97-AF65-F5344CB8AC3E}">
        <p14:creationId xmlns:p14="http://schemas.microsoft.com/office/powerpoint/2010/main" val="2105503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52400" y="220133"/>
            <a:ext cx="11870267" cy="6434667"/>
          </a:xfrm>
        </p:spPr>
        <p:txBody>
          <a:bodyPr>
            <a:normAutofit/>
          </a:bodyPr>
          <a:lstStyle/>
          <a:p>
            <a:pPr marL="0" indent="0">
              <a:buNone/>
            </a:pPr>
            <a:r>
              <a:rPr lang="tr-TR" sz="3200" b="1" dirty="0" smtClean="0"/>
              <a:t>Türkiye’deki </a:t>
            </a:r>
            <a:r>
              <a:rPr lang="tr-TR" sz="3200" b="1" dirty="0"/>
              <a:t>resmi iletişim </a:t>
            </a:r>
            <a:r>
              <a:rPr lang="tr-TR" sz="3200" b="1" dirty="0" smtClean="0"/>
              <a:t>kanalı</a:t>
            </a:r>
          </a:p>
          <a:p>
            <a:pPr marL="0" indent="0">
              <a:buNone/>
            </a:pPr>
            <a:r>
              <a:rPr lang="tr-TR" sz="3200" b="1" dirty="0" smtClean="0"/>
              <a:t>	</a:t>
            </a:r>
            <a:r>
              <a:rPr lang="tr-TR" sz="3200" b="1" dirty="0">
                <a:hlinkClick r:id="rId2"/>
              </a:rPr>
              <a:t>www.h2020.org.tr</a:t>
            </a:r>
            <a:endParaRPr lang="tr-TR" sz="3200" b="1" dirty="0"/>
          </a:p>
          <a:p>
            <a:pPr marL="0" indent="0">
              <a:buNone/>
            </a:pPr>
            <a:r>
              <a:rPr lang="tr-TR" sz="3200" b="1" dirty="0" smtClean="0"/>
              <a:t> </a:t>
            </a:r>
          </a:p>
          <a:p>
            <a:pPr marL="0" indent="0">
              <a:buNone/>
            </a:pPr>
            <a:endParaRPr lang="tr-TR" sz="3200" b="1" dirty="0"/>
          </a:p>
        </p:txBody>
      </p:sp>
      <p:pic>
        <p:nvPicPr>
          <p:cNvPr id="4" name="İçerik Yer Tutucusu 4"/>
          <p:cNvPicPr>
            <a:picLocks noChangeAspect="1"/>
          </p:cNvPicPr>
          <p:nvPr/>
        </p:nvPicPr>
        <p:blipFill rotWithShape="1">
          <a:blip r:embed="rId3"/>
          <a:srcRect l="10900" t="6132" r="13596" b="3200"/>
          <a:stretch/>
        </p:blipFill>
        <p:spPr>
          <a:xfrm>
            <a:off x="1676400" y="1274551"/>
            <a:ext cx="7704667" cy="5177050"/>
          </a:xfrm>
          <a:prstGeom prst="rect">
            <a:avLst/>
          </a:prstGeom>
        </p:spPr>
      </p:pic>
      <p:sp>
        <p:nvSpPr>
          <p:cNvPr id="2" name="Slide Number Placeholder 1"/>
          <p:cNvSpPr>
            <a:spLocks noGrp="1"/>
          </p:cNvSpPr>
          <p:nvPr>
            <p:ph type="sldNum" sz="quarter" idx="12"/>
          </p:nvPr>
        </p:nvSpPr>
        <p:spPr/>
        <p:txBody>
          <a:bodyPr/>
          <a:lstStyle/>
          <a:p>
            <a:fld id="{13827658-01A0-44A8-AFEE-F2BFBBA0C7A6}" type="slidenum">
              <a:rPr lang="tr-TR" smtClean="0"/>
              <a:t>58</a:t>
            </a:fld>
            <a:endParaRPr lang="tr-TR"/>
          </a:p>
        </p:txBody>
      </p:sp>
    </p:spTree>
    <p:extLst>
      <p:ext uri="{BB962C8B-B14F-4D97-AF65-F5344CB8AC3E}">
        <p14:creationId xmlns:p14="http://schemas.microsoft.com/office/powerpoint/2010/main" val="839219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çerik Yer Tutucusu 5"/>
          <p:cNvSpPr>
            <a:spLocks noGrp="1"/>
          </p:cNvSpPr>
          <p:nvPr>
            <p:ph idx="1"/>
          </p:nvPr>
        </p:nvSpPr>
        <p:spPr>
          <a:xfrm>
            <a:off x="288758" y="192505"/>
            <a:ext cx="11065042" cy="5984458"/>
          </a:xfrm>
        </p:spPr>
        <p:txBody>
          <a:bodyPr>
            <a:normAutofit/>
          </a:bodyPr>
          <a:lstStyle/>
          <a:p>
            <a:pPr marL="0" indent="0">
              <a:buNone/>
            </a:pPr>
            <a:r>
              <a:rPr lang="tr-TR" sz="3200" b="1" dirty="0"/>
              <a:t>Avrupa Komisyonu’nun Resmi İletişim </a:t>
            </a:r>
            <a:r>
              <a:rPr lang="tr-TR" sz="3200" b="1" dirty="0" smtClean="0"/>
              <a:t>Kanalı</a:t>
            </a:r>
          </a:p>
          <a:p>
            <a:pPr marL="0" indent="0">
              <a:buNone/>
            </a:pPr>
            <a:r>
              <a:rPr lang="tr-TR" sz="3200" dirty="0">
                <a:hlinkClick r:id="rId2"/>
              </a:rPr>
              <a:t>http://</a:t>
            </a:r>
            <a:r>
              <a:rPr lang="tr-TR" sz="3200" dirty="0" smtClean="0">
                <a:hlinkClick r:id="rId2"/>
              </a:rPr>
              <a:t>ec.europa.eu/research/horizon2020</a:t>
            </a:r>
            <a:endParaRPr lang="tr-TR" sz="3200" dirty="0" smtClean="0"/>
          </a:p>
          <a:p>
            <a:pPr marL="0" indent="0">
              <a:buNone/>
            </a:pPr>
            <a:r>
              <a:rPr lang="tr-TR" sz="3200" dirty="0" smtClean="0"/>
              <a:t> </a:t>
            </a:r>
          </a:p>
          <a:p>
            <a:pPr marL="0" indent="0">
              <a:buNone/>
            </a:pPr>
            <a:endParaRPr lang="tr-TR" sz="3200" b="1" dirty="0"/>
          </a:p>
        </p:txBody>
      </p:sp>
      <p:pic>
        <p:nvPicPr>
          <p:cNvPr id="8" name="Resim 7"/>
          <p:cNvPicPr>
            <a:picLocks noChangeAspect="1"/>
          </p:cNvPicPr>
          <p:nvPr/>
        </p:nvPicPr>
        <p:blipFill rotWithShape="1">
          <a:blip r:embed="rId3"/>
          <a:srcRect l="17917" t="8480" r="13333" b="23918"/>
          <a:stretch/>
        </p:blipFill>
        <p:spPr>
          <a:xfrm>
            <a:off x="1760620" y="1215787"/>
            <a:ext cx="9243770" cy="5112823"/>
          </a:xfrm>
          <a:prstGeom prst="rect">
            <a:avLst/>
          </a:prstGeom>
        </p:spPr>
      </p:pic>
      <p:sp>
        <p:nvSpPr>
          <p:cNvPr id="2" name="Slide Number Placeholder 1"/>
          <p:cNvSpPr>
            <a:spLocks noGrp="1"/>
          </p:cNvSpPr>
          <p:nvPr>
            <p:ph type="sldNum" sz="quarter" idx="12"/>
          </p:nvPr>
        </p:nvSpPr>
        <p:spPr/>
        <p:txBody>
          <a:bodyPr/>
          <a:lstStyle/>
          <a:p>
            <a:fld id="{13827658-01A0-44A8-AFEE-F2BFBBA0C7A6}" type="slidenum">
              <a:rPr lang="tr-TR" smtClean="0"/>
              <a:t>59</a:t>
            </a:fld>
            <a:endParaRPr lang="tr-TR"/>
          </a:p>
        </p:txBody>
      </p:sp>
    </p:spTree>
    <p:extLst>
      <p:ext uri="{BB962C8B-B14F-4D97-AF65-F5344CB8AC3E}">
        <p14:creationId xmlns:p14="http://schemas.microsoft.com/office/powerpoint/2010/main" val="2697513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2007" y="1296753"/>
            <a:ext cx="10952338" cy="5283484"/>
          </a:xfrm>
        </p:spPr>
        <p:txBody>
          <a:bodyPr>
            <a:normAutofit fontScale="70000" lnSpcReduction="20000"/>
          </a:bodyPr>
          <a:lstStyle/>
          <a:p>
            <a:pPr marL="0" indent="0" algn="ctr">
              <a:buNone/>
            </a:pPr>
            <a:endParaRPr lang="tr-TR" b="1" dirty="0" smtClean="0">
              <a:latin typeface="Corbel-Bold"/>
            </a:endParaRPr>
          </a:p>
          <a:p>
            <a:pPr marL="0" indent="0" algn="just" fontAlgn="base">
              <a:buNone/>
            </a:pPr>
            <a:r>
              <a:rPr lang="tr-TR" u="sng" dirty="0" err="1" smtClean="0">
                <a:latin typeface="Times New Roman" panose="02020603050405020304" pitchFamily="18" charset="0"/>
                <a:cs typeface="Times New Roman" panose="02020603050405020304" pitchFamily="18" charset="0"/>
              </a:rPr>
              <a:t>ARDEB’e</a:t>
            </a:r>
            <a:r>
              <a:rPr lang="tr-TR" u="sng" dirty="0" smtClean="0">
                <a:latin typeface="Times New Roman" panose="02020603050405020304" pitchFamily="18" charset="0"/>
                <a:cs typeface="Times New Roman" panose="02020603050405020304" pitchFamily="18" charset="0"/>
              </a:rPr>
              <a:t> Bağlı Ulusak Destek Programları</a:t>
            </a:r>
          </a:p>
          <a:p>
            <a:pPr marL="0" indent="0" algn="just" fontAlgn="base">
              <a:buNone/>
            </a:pPr>
            <a:endParaRPr lang="tr-TR" u="sng" dirty="0" smtClean="0">
              <a:latin typeface="Times New Roman" panose="02020603050405020304" pitchFamily="18" charset="0"/>
              <a:cs typeface="Times New Roman" panose="02020603050405020304" pitchFamily="18" charset="0"/>
            </a:endParaRPr>
          </a:p>
          <a:p>
            <a:pPr fontAlgn="base"/>
            <a:r>
              <a:rPr lang="tr-TR" dirty="0">
                <a:latin typeface="Times New Roman" panose="02020603050405020304" pitchFamily="18" charset="0"/>
                <a:cs typeface="Times New Roman" panose="02020603050405020304" pitchFamily="18" charset="0"/>
                <a:hlinkClick r:id="rId2"/>
              </a:rPr>
              <a:t>1000 - Üniversitelerin Araştırma ve Geliştirme Potansiyelinin Artırılmasına Yönelik Destek Programı</a:t>
            </a:r>
            <a:endParaRPr lang="tr-TR" dirty="0">
              <a:latin typeface="Times New Roman" panose="02020603050405020304" pitchFamily="18" charset="0"/>
              <a:cs typeface="Times New Roman" panose="02020603050405020304" pitchFamily="18" charset="0"/>
            </a:endParaRPr>
          </a:p>
          <a:p>
            <a:pPr fontAlgn="base"/>
            <a:r>
              <a:rPr lang="tr-TR" dirty="0">
                <a:latin typeface="Times New Roman" panose="02020603050405020304" pitchFamily="18" charset="0"/>
                <a:cs typeface="Times New Roman" panose="02020603050405020304" pitchFamily="18" charset="0"/>
                <a:hlinkClick r:id="rId3"/>
              </a:rPr>
              <a:t>1001 - Bilimsel ve Teknolojik Araştırma Projelerini Destekleme Pr.</a:t>
            </a:r>
            <a:endParaRPr lang="tr-TR" dirty="0">
              <a:latin typeface="Times New Roman" panose="02020603050405020304" pitchFamily="18" charset="0"/>
              <a:cs typeface="Times New Roman" panose="02020603050405020304" pitchFamily="18" charset="0"/>
            </a:endParaRPr>
          </a:p>
          <a:p>
            <a:pPr fontAlgn="base"/>
            <a:r>
              <a:rPr lang="tr-TR" dirty="0">
                <a:latin typeface="Times New Roman" panose="02020603050405020304" pitchFamily="18" charset="0"/>
                <a:cs typeface="Times New Roman" panose="02020603050405020304" pitchFamily="18" charset="0"/>
                <a:hlinkClick r:id="rId4"/>
              </a:rPr>
              <a:t>1002 - Hızlı Destek Programı</a:t>
            </a:r>
            <a:endParaRPr lang="tr-TR" dirty="0">
              <a:latin typeface="Times New Roman" panose="02020603050405020304" pitchFamily="18" charset="0"/>
              <a:cs typeface="Times New Roman" panose="02020603050405020304" pitchFamily="18" charset="0"/>
            </a:endParaRPr>
          </a:p>
          <a:p>
            <a:pPr fontAlgn="base"/>
            <a:r>
              <a:rPr lang="tr-TR" dirty="0">
                <a:latin typeface="Times New Roman" panose="02020603050405020304" pitchFamily="18" charset="0"/>
                <a:cs typeface="Times New Roman" panose="02020603050405020304" pitchFamily="18" charset="0"/>
                <a:hlinkClick r:id="rId5"/>
              </a:rPr>
              <a:t>1003 - Öncelikli Alanlar Ar-Ge Projeleri Destekleme </a:t>
            </a:r>
            <a:r>
              <a:rPr lang="tr-TR" dirty="0" smtClean="0">
                <a:latin typeface="Times New Roman" panose="02020603050405020304" pitchFamily="18" charset="0"/>
                <a:cs typeface="Times New Roman" panose="02020603050405020304" pitchFamily="18" charset="0"/>
                <a:hlinkClick r:id="rId5"/>
              </a:rPr>
              <a:t>Programı</a:t>
            </a:r>
            <a:r>
              <a:rPr lang="tr-TR" dirty="0" smtClean="0">
                <a:latin typeface="Times New Roman" panose="02020603050405020304" pitchFamily="18" charset="0"/>
                <a:cs typeface="Times New Roman" panose="02020603050405020304" pitchFamily="18" charset="0"/>
              </a:rPr>
              <a:t> </a:t>
            </a:r>
          </a:p>
          <a:p>
            <a:pPr fontAlgn="base"/>
            <a:r>
              <a:rPr lang="tr-TR" u="sng" dirty="0" smtClean="0">
                <a:solidFill>
                  <a:schemeClr val="accent5">
                    <a:lumMod val="75000"/>
                  </a:schemeClr>
                </a:solidFill>
                <a:latin typeface="Times New Roman" panose="02020603050405020304" pitchFamily="18" charset="0"/>
                <a:cs typeface="Times New Roman" panose="02020603050405020304" pitchFamily="18" charset="0"/>
              </a:rPr>
              <a:t>1004- Mükemmeliyet Merkezi Destek Programı</a:t>
            </a:r>
            <a:endParaRPr lang="tr-TR" u="sng" dirty="0">
              <a:solidFill>
                <a:schemeClr val="accent5">
                  <a:lumMod val="75000"/>
                </a:schemeClr>
              </a:solidFill>
              <a:latin typeface="Times New Roman" panose="02020603050405020304" pitchFamily="18" charset="0"/>
              <a:cs typeface="Times New Roman" panose="02020603050405020304" pitchFamily="18" charset="0"/>
            </a:endParaRPr>
          </a:p>
          <a:p>
            <a:pPr fontAlgn="base"/>
            <a:r>
              <a:rPr lang="tr-TR" dirty="0" smtClean="0">
                <a:latin typeface="Times New Roman" panose="02020603050405020304" pitchFamily="18" charset="0"/>
                <a:cs typeface="Times New Roman" panose="02020603050405020304" pitchFamily="18" charset="0"/>
                <a:hlinkClick r:id="rId6"/>
              </a:rPr>
              <a:t>1005 </a:t>
            </a:r>
            <a:r>
              <a:rPr lang="tr-TR" dirty="0">
                <a:latin typeface="Times New Roman" panose="02020603050405020304" pitchFamily="18" charset="0"/>
                <a:cs typeface="Times New Roman" panose="02020603050405020304" pitchFamily="18" charset="0"/>
                <a:hlinkClick r:id="rId6"/>
              </a:rPr>
              <a:t>- Ulusal Yeni Fikirler ve Ürünler Araştırma Destek Programı</a:t>
            </a:r>
            <a:endParaRPr lang="tr-TR" dirty="0">
              <a:latin typeface="Times New Roman" panose="02020603050405020304" pitchFamily="18" charset="0"/>
              <a:cs typeface="Times New Roman" panose="02020603050405020304" pitchFamily="18" charset="0"/>
            </a:endParaRPr>
          </a:p>
          <a:p>
            <a:pPr fontAlgn="base"/>
            <a:r>
              <a:rPr lang="tr-TR" dirty="0">
                <a:latin typeface="Times New Roman" panose="02020603050405020304" pitchFamily="18" charset="0"/>
                <a:cs typeface="Times New Roman" panose="02020603050405020304" pitchFamily="18" charset="0"/>
                <a:hlinkClick r:id="rId7"/>
              </a:rPr>
              <a:t>1007 - Kamu Kurumları Araştırma ve Geliştirme Projelerini D.P.</a:t>
            </a:r>
            <a:endParaRPr lang="tr-TR" dirty="0">
              <a:latin typeface="Times New Roman" panose="02020603050405020304" pitchFamily="18" charset="0"/>
              <a:cs typeface="Times New Roman" panose="02020603050405020304" pitchFamily="18" charset="0"/>
            </a:endParaRPr>
          </a:p>
          <a:p>
            <a:pPr fontAlgn="base"/>
            <a:r>
              <a:rPr lang="tr-TR" dirty="0">
                <a:latin typeface="Times New Roman" panose="02020603050405020304" pitchFamily="18" charset="0"/>
                <a:cs typeface="Times New Roman" panose="02020603050405020304" pitchFamily="18" charset="0"/>
                <a:hlinkClick r:id="rId8"/>
              </a:rPr>
              <a:t>1011 - Uluslararası Bilimsel Araştırma Projelerine Katılma Programı (UBAP)</a:t>
            </a:r>
            <a:endParaRPr lang="tr-TR" dirty="0">
              <a:latin typeface="Times New Roman" panose="02020603050405020304" pitchFamily="18" charset="0"/>
              <a:cs typeface="Times New Roman" panose="02020603050405020304" pitchFamily="18" charset="0"/>
            </a:endParaRPr>
          </a:p>
          <a:p>
            <a:pPr fontAlgn="base"/>
            <a:r>
              <a:rPr lang="tr-TR" dirty="0">
                <a:latin typeface="Times New Roman" panose="02020603050405020304" pitchFamily="18" charset="0"/>
                <a:cs typeface="Times New Roman" panose="02020603050405020304" pitchFamily="18" charset="0"/>
                <a:hlinkClick r:id="rId9"/>
              </a:rPr>
              <a:t>1505 - Üniversite-Sanayi İşbirliği Destek Programı</a:t>
            </a:r>
            <a:endParaRPr lang="tr-TR" dirty="0">
              <a:latin typeface="Times New Roman" panose="02020603050405020304" pitchFamily="18" charset="0"/>
              <a:cs typeface="Times New Roman" panose="02020603050405020304" pitchFamily="18" charset="0"/>
            </a:endParaRPr>
          </a:p>
          <a:p>
            <a:pPr fontAlgn="base"/>
            <a:r>
              <a:rPr lang="tr-TR" dirty="0">
                <a:latin typeface="Times New Roman" panose="02020603050405020304" pitchFamily="18" charset="0"/>
                <a:cs typeface="Times New Roman" panose="02020603050405020304" pitchFamily="18" charset="0"/>
                <a:hlinkClick r:id="rId10"/>
              </a:rPr>
              <a:t>1010 - Evrensel Araştırmacı (EVRENA) Programı</a:t>
            </a:r>
            <a:endParaRPr lang="tr-TR" dirty="0">
              <a:latin typeface="Times New Roman" panose="02020603050405020304" pitchFamily="18" charset="0"/>
              <a:cs typeface="Times New Roman" panose="02020603050405020304" pitchFamily="18" charset="0"/>
            </a:endParaRPr>
          </a:p>
          <a:p>
            <a:pPr fontAlgn="base"/>
            <a:r>
              <a:rPr lang="tr-TR" dirty="0">
                <a:latin typeface="Times New Roman" panose="02020603050405020304" pitchFamily="18" charset="0"/>
                <a:cs typeface="Times New Roman" panose="02020603050405020304" pitchFamily="18" charset="0"/>
                <a:hlinkClick r:id="rId11"/>
              </a:rPr>
              <a:t>1513 - Teknoloji Transfer Ofisleri Destekleme Programı</a:t>
            </a:r>
            <a:endParaRPr lang="tr-TR" dirty="0">
              <a:latin typeface="Times New Roman" panose="02020603050405020304" pitchFamily="18" charset="0"/>
              <a:cs typeface="Times New Roman" panose="02020603050405020304" pitchFamily="18" charset="0"/>
            </a:endParaRPr>
          </a:p>
          <a:p>
            <a:pPr fontAlgn="base"/>
            <a:r>
              <a:rPr lang="tr-TR" dirty="0" smtClean="0">
                <a:latin typeface="Times New Roman" panose="02020603050405020304" pitchFamily="18" charset="0"/>
                <a:cs typeface="Times New Roman" panose="02020603050405020304" pitchFamily="18" charset="0"/>
                <a:hlinkClick r:id="rId12"/>
              </a:rPr>
              <a:t>3501 </a:t>
            </a:r>
            <a:r>
              <a:rPr lang="tr-TR" dirty="0">
                <a:latin typeface="Times New Roman" panose="02020603050405020304" pitchFamily="18" charset="0"/>
                <a:cs typeface="Times New Roman" panose="02020603050405020304" pitchFamily="18" charset="0"/>
                <a:hlinkClick r:id="rId12"/>
              </a:rPr>
              <a:t>- Kariyer Geliştirme Programı</a:t>
            </a:r>
            <a:endParaRPr lang="tr-TR" dirty="0">
              <a:latin typeface="Times New Roman" panose="02020603050405020304" pitchFamily="18" charset="0"/>
              <a:cs typeface="Times New Roman" panose="02020603050405020304" pitchFamily="18" charset="0"/>
            </a:endParaRPr>
          </a:p>
          <a:p>
            <a:pPr marL="0" indent="0" algn="just" fontAlgn="base">
              <a:buNone/>
            </a:pPr>
            <a:endParaRPr lang="tr-TR" dirty="0" smtClean="0"/>
          </a:p>
          <a:p>
            <a:pPr marL="0" indent="0" algn="just" fontAlgn="base">
              <a:buNone/>
            </a:pPr>
            <a:endParaRPr lang="tr-TR" dirty="0"/>
          </a:p>
          <a:p>
            <a:pPr marL="0" indent="0">
              <a:buNone/>
            </a:pPr>
            <a:endParaRPr lang="tr-TR" dirty="0"/>
          </a:p>
        </p:txBody>
      </p:sp>
      <p:pic>
        <p:nvPicPr>
          <p:cNvPr id="4" name="Resim 3"/>
          <p:cNvPicPr>
            <a:picLocks noChangeAspect="1"/>
          </p:cNvPicPr>
          <p:nvPr/>
        </p:nvPicPr>
        <p:blipFill>
          <a:blip r:embed="rId13"/>
          <a:stretch>
            <a:fillRect/>
          </a:stretch>
        </p:blipFill>
        <p:spPr>
          <a:xfrm>
            <a:off x="10332719" y="143323"/>
            <a:ext cx="1741011" cy="1548568"/>
          </a:xfrm>
          <a:prstGeom prst="rect">
            <a:avLst/>
          </a:prstGeom>
        </p:spPr>
      </p:pic>
      <p:sp>
        <p:nvSpPr>
          <p:cNvPr id="2" name="Dikdörtgen 1"/>
          <p:cNvSpPr/>
          <p:nvPr/>
        </p:nvSpPr>
        <p:spPr>
          <a:xfrm>
            <a:off x="963634" y="320422"/>
            <a:ext cx="9369085" cy="1716367"/>
          </a:xfrm>
          <a:prstGeom prst="rect">
            <a:avLst/>
          </a:prstGeom>
        </p:spPr>
        <p:txBody>
          <a:bodyPr wrap="square">
            <a:spAutoFit/>
          </a:bodyPr>
          <a:lstStyle/>
          <a:p>
            <a:pPr lvl="0" algn="ctr">
              <a:lnSpc>
                <a:spcPct val="90000"/>
              </a:lnSpc>
              <a:spcBef>
                <a:spcPts val="1000"/>
              </a:spcBef>
            </a:pPr>
            <a:r>
              <a:rPr lang="tr-TR" sz="3600" b="1" dirty="0">
                <a:solidFill>
                  <a:prstClr val="black"/>
                </a:solidFill>
                <a:latin typeface="Times New Roman" panose="02020603050405020304" pitchFamily="18" charset="0"/>
                <a:cs typeface="Times New Roman" panose="02020603050405020304" pitchFamily="18" charset="0"/>
              </a:rPr>
              <a:t>Araştırma Destek Programları Başkanlığı (ARDEB)</a:t>
            </a:r>
            <a:endParaRPr lang="tr-TR" sz="3600" dirty="0">
              <a:solidFill>
                <a:prstClr val="black"/>
              </a:solidFill>
              <a:latin typeface="Times New Roman" panose="02020603050405020304" pitchFamily="18" charset="0"/>
              <a:cs typeface="Times New Roman" panose="02020603050405020304" pitchFamily="18" charset="0"/>
            </a:endParaRPr>
          </a:p>
          <a:p>
            <a:pPr lvl="0" algn="just">
              <a:lnSpc>
                <a:spcPct val="90000"/>
              </a:lnSpc>
              <a:spcBef>
                <a:spcPts val="1000"/>
              </a:spcBef>
            </a:pPr>
            <a:endParaRPr lang="tr-TR" sz="36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93255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çerik Yer Tutucusu 5"/>
          <p:cNvSpPr>
            <a:spLocks noGrp="1"/>
          </p:cNvSpPr>
          <p:nvPr>
            <p:ph idx="1"/>
          </p:nvPr>
        </p:nvSpPr>
        <p:spPr>
          <a:xfrm>
            <a:off x="288758" y="192505"/>
            <a:ext cx="11065042" cy="5984458"/>
          </a:xfrm>
        </p:spPr>
        <p:txBody>
          <a:bodyPr>
            <a:normAutofit/>
          </a:bodyPr>
          <a:lstStyle/>
          <a:p>
            <a:pPr marL="0" indent="0">
              <a:buNone/>
            </a:pPr>
            <a:r>
              <a:rPr lang="tr-TR" sz="3200" dirty="0" smtClean="0"/>
              <a:t> </a:t>
            </a:r>
          </a:p>
          <a:p>
            <a:pPr marL="0" indent="0">
              <a:buNone/>
            </a:pPr>
            <a:endParaRPr lang="tr-TR" sz="3200" b="1" dirty="0"/>
          </a:p>
        </p:txBody>
      </p:sp>
      <p:sp>
        <p:nvSpPr>
          <p:cNvPr id="2" name="Slide Number Placeholder 1"/>
          <p:cNvSpPr>
            <a:spLocks noGrp="1"/>
          </p:cNvSpPr>
          <p:nvPr>
            <p:ph type="sldNum" sz="quarter" idx="12"/>
          </p:nvPr>
        </p:nvSpPr>
        <p:spPr/>
        <p:txBody>
          <a:bodyPr/>
          <a:lstStyle/>
          <a:p>
            <a:fld id="{13827658-01A0-44A8-AFEE-F2BFBBA0C7A6}" type="slidenum">
              <a:rPr lang="tr-TR" smtClean="0"/>
              <a:t>60</a:t>
            </a:fld>
            <a:endParaRPr lang="tr-TR"/>
          </a:p>
        </p:txBody>
      </p:sp>
      <p:pic>
        <p:nvPicPr>
          <p:cNvPr id="7" name="Resim 6"/>
          <p:cNvPicPr/>
          <p:nvPr/>
        </p:nvPicPr>
        <p:blipFill rotWithShape="1">
          <a:blip r:embed="rId2"/>
          <a:srcRect l="19294" t="5992" r="20148" b="24990"/>
          <a:stretch/>
        </p:blipFill>
        <p:spPr bwMode="auto">
          <a:xfrm>
            <a:off x="1003300" y="838200"/>
            <a:ext cx="10731499" cy="55181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325620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çerik Yer Tutucusu 5"/>
          <p:cNvSpPr>
            <a:spLocks noGrp="1"/>
          </p:cNvSpPr>
          <p:nvPr>
            <p:ph idx="1"/>
          </p:nvPr>
        </p:nvSpPr>
        <p:spPr>
          <a:xfrm>
            <a:off x="288758" y="192505"/>
            <a:ext cx="11065042" cy="5984458"/>
          </a:xfrm>
        </p:spPr>
        <p:txBody>
          <a:bodyPr>
            <a:normAutofit/>
          </a:bodyPr>
          <a:lstStyle/>
          <a:p>
            <a:pPr marL="0" indent="0">
              <a:buNone/>
            </a:pPr>
            <a:r>
              <a:rPr lang="tr-TR" sz="3200" dirty="0" smtClean="0"/>
              <a:t> </a:t>
            </a:r>
          </a:p>
          <a:p>
            <a:pPr marL="0" indent="0">
              <a:buNone/>
            </a:pPr>
            <a:endParaRPr lang="tr-TR" sz="3200" b="1" dirty="0"/>
          </a:p>
        </p:txBody>
      </p:sp>
      <p:sp>
        <p:nvSpPr>
          <p:cNvPr id="2" name="Slide Number Placeholder 1"/>
          <p:cNvSpPr>
            <a:spLocks noGrp="1"/>
          </p:cNvSpPr>
          <p:nvPr>
            <p:ph type="sldNum" sz="quarter" idx="12"/>
          </p:nvPr>
        </p:nvSpPr>
        <p:spPr/>
        <p:txBody>
          <a:bodyPr/>
          <a:lstStyle/>
          <a:p>
            <a:fld id="{13827658-01A0-44A8-AFEE-F2BFBBA0C7A6}" type="slidenum">
              <a:rPr lang="tr-TR" smtClean="0"/>
              <a:t>61</a:t>
            </a:fld>
            <a:endParaRPr lang="tr-TR"/>
          </a:p>
        </p:txBody>
      </p:sp>
      <p:pic>
        <p:nvPicPr>
          <p:cNvPr id="4" name="Resim 3"/>
          <p:cNvPicPr/>
          <p:nvPr/>
        </p:nvPicPr>
        <p:blipFill rotWithShape="1">
          <a:blip r:embed="rId2"/>
          <a:srcRect l="32408" t="9406" r="19643" b="31217"/>
          <a:stretch/>
        </p:blipFill>
        <p:spPr bwMode="auto">
          <a:xfrm>
            <a:off x="838200" y="723901"/>
            <a:ext cx="9906000" cy="54530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076383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çerik Yer Tutucusu 5"/>
          <p:cNvSpPr>
            <a:spLocks noGrp="1"/>
          </p:cNvSpPr>
          <p:nvPr>
            <p:ph idx="1"/>
          </p:nvPr>
        </p:nvSpPr>
        <p:spPr>
          <a:xfrm>
            <a:off x="288758" y="192505"/>
            <a:ext cx="11065042" cy="5984458"/>
          </a:xfrm>
        </p:spPr>
        <p:txBody>
          <a:bodyPr>
            <a:normAutofit/>
          </a:bodyPr>
          <a:lstStyle/>
          <a:p>
            <a:pPr marL="0" indent="0">
              <a:buNone/>
            </a:pPr>
            <a:r>
              <a:rPr lang="tr-TR" sz="3200" dirty="0" smtClean="0"/>
              <a:t> </a:t>
            </a:r>
          </a:p>
          <a:p>
            <a:pPr marL="0" indent="0">
              <a:buNone/>
            </a:pPr>
            <a:endParaRPr lang="tr-TR" sz="3200" b="1" dirty="0"/>
          </a:p>
        </p:txBody>
      </p:sp>
      <p:sp>
        <p:nvSpPr>
          <p:cNvPr id="2" name="Slide Number Placeholder 1"/>
          <p:cNvSpPr>
            <a:spLocks noGrp="1"/>
          </p:cNvSpPr>
          <p:nvPr>
            <p:ph type="sldNum" sz="quarter" idx="12"/>
          </p:nvPr>
        </p:nvSpPr>
        <p:spPr/>
        <p:txBody>
          <a:bodyPr/>
          <a:lstStyle/>
          <a:p>
            <a:fld id="{13827658-01A0-44A8-AFEE-F2BFBBA0C7A6}" type="slidenum">
              <a:rPr lang="tr-TR" smtClean="0"/>
              <a:t>62</a:t>
            </a:fld>
            <a:endParaRPr lang="tr-TR"/>
          </a:p>
        </p:txBody>
      </p:sp>
      <p:pic>
        <p:nvPicPr>
          <p:cNvPr id="4" name="Resim 3"/>
          <p:cNvPicPr/>
          <p:nvPr/>
        </p:nvPicPr>
        <p:blipFill rotWithShape="1">
          <a:blip r:embed="rId2"/>
          <a:srcRect l="32903" t="45856" r="20800" b="11228"/>
          <a:stretch/>
        </p:blipFill>
        <p:spPr bwMode="auto">
          <a:xfrm>
            <a:off x="1028700" y="660400"/>
            <a:ext cx="9804400" cy="56959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354406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54745" y="129165"/>
            <a:ext cx="11676183" cy="6356042"/>
          </a:xfrm>
        </p:spPr>
        <p:txBody>
          <a:bodyPr>
            <a:normAutofit fontScale="85000" lnSpcReduction="20000"/>
          </a:bodyPr>
          <a:lstStyle/>
          <a:p>
            <a:pPr marL="0" indent="0">
              <a:buNone/>
            </a:pPr>
            <a:r>
              <a:rPr lang="tr-TR" dirty="0" smtClean="0"/>
              <a:t>                                  </a:t>
            </a:r>
          </a:p>
          <a:p>
            <a:pPr marL="0" indent="0">
              <a:buNone/>
            </a:pPr>
            <a:r>
              <a:rPr lang="tr-TR" dirty="0" smtClean="0"/>
              <a:t>			 </a:t>
            </a:r>
            <a:r>
              <a:rPr lang="tr-TR" sz="3200" b="1" dirty="0" smtClean="0"/>
              <a:t> </a:t>
            </a:r>
            <a:r>
              <a:rPr lang="tr-TR" sz="3200" dirty="0" smtClean="0"/>
              <a:t>IPA (</a:t>
            </a:r>
            <a:r>
              <a:rPr lang="tr-TR" sz="3200" dirty="0" err="1" smtClean="0"/>
              <a:t>Instrument</a:t>
            </a:r>
            <a:r>
              <a:rPr lang="tr-TR" sz="3200" dirty="0" smtClean="0"/>
              <a:t> </a:t>
            </a:r>
            <a:r>
              <a:rPr lang="tr-TR" sz="3200" dirty="0" err="1" smtClean="0"/>
              <a:t>for</a:t>
            </a:r>
            <a:r>
              <a:rPr lang="tr-TR" sz="3200" dirty="0" smtClean="0"/>
              <a:t> </a:t>
            </a:r>
            <a:r>
              <a:rPr lang="tr-TR" sz="3200" dirty="0" err="1" smtClean="0"/>
              <a:t>Pre-Accession</a:t>
            </a:r>
            <a:r>
              <a:rPr lang="tr-TR" sz="3200" dirty="0" smtClean="0"/>
              <a:t> Assistance)</a:t>
            </a:r>
          </a:p>
          <a:p>
            <a:pPr marL="0" indent="0">
              <a:buNone/>
            </a:pPr>
            <a:r>
              <a:rPr lang="tr-TR" sz="3200" dirty="0" smtClean="0"/>
              <a:t>                                           (AB Katılım Öncesi Mali Yardım Aracı)</a:t>
            </a:r>
            <a:endParaRPr lang="tr-TR" sz="3200" b="1" dirty="0"/>
          </a:p>
          <a:p>
            <a:pPr marL="0" indent="0">
              <a:buNone/>
            </a:pPr>
            <a:r>
              <a:rPr lang="tr-TR" sz="3200" b="1" dirty="0" smtClean="0"/>
              <a:t>                                             IPA Kapsamında Hibe Programları</a:t>
            </a:r>
          </a:p>
          <a:p>
            <a:pPr marL="0" indent="0">
              <a:buNone/>
            </a:pPr>
            <a:endParaRPr lang="tr-TR" dirty="0" smtClean="0"/>
          </a:p>
          <a:p>
            <a:pPr marL="0" indent="0" algn="just">
              <a:buNone/>
            </a:pPr>
            <a:r>
              <a:rPr lang="tr-TR" dirty="0" err="1" smtClean="0"/>
              <a:t>IPA’nın</a:t>
            </a:r>
            <a:r>
              <a:rPr lang="tr-TR" dirty="0" smtClean="0"/>
              <a:t> temel amacı aday ülkenin AB’ye </a:t>
            </a:r>
            <a:r>
              <a:rPr lang="tr-TR" b="1" dirty="0" smtClean="0"/>
              <a:t>üye olma yolundaki ihtiyaç ve önceliklerine hizmet eden projelerin desteklenmesidir.</a:t>
            </a:r>
          </a:p>
          <a:p>
            <a:pPr marL="0" indent="0" algn="just">
              <a:buNone/>
            </a:pPr>
            <a:endParaRPr lang="tr-TR" dirty="0" smtClean="0"/>
          </a:p>
          <a:p>
            <a:pPr marL="0" indent="0" algn="just">
              <a:buNone/>
            </a:pPr>
            <a:r>
              <a:rPr lang="tr-TR" dirty="0" smtClean="0"/>
              <a:t>Projeler aracılığıyla kullandırılan fonlar, </a:t>
            </a:r>
            <a:r>
              <a:rPr lang="tr-TR" b="1" dirty="0" smtClean="0"/>
              <a:t>siyasi kriterlere yönelik reformlar ile AB müktesebatına uyumu</a:t>
            </a:r>
            <a:r>
              <a:rPr lang="tr-TR" dirty="0" smtClean="0"/>
              <a:t> ve bu uyum için gerekli </a:t>
            </a:r>
            <a:r>
              <a:rPr lang="tr-TR" b="1" dirty="0" smtClean="0"/>
              <a:t>idari kapasite oluşturulmasını </a:t>
            </a:r>
            <a:r>
              <a:rPr lang="tr-TR" dirty="0" smtClean="0"/>
              <a:t>hedefler. Bununla beraber, </a:t>
            </a:r>
            <a:r>
              <a:rPr lang="tr-TR" b="1" dirty="0" smtClean="0"/>
              <a:t>ekonomik ve sosyal uyumun sağlanmasına </a:t>
            </a:r>
            <a:r>
              <a:rPr lang="tr-TR" dirty="0" smtClean="0"/>
              <a:t>(bölgesel kalkınma, tarımsal ve kırsal kalkınma, sınır ötesi işbirliği) yönelik projeler de mali yardımlar içerisinde ciddi paya sahiptir.</a:t>
            </a:r>
          </a:p>
          <a:p>
            <a:pPr marL="0" indent="0" algn="just">
              <a:buNone/>
            </a:pPr>
            <a:endParaRPr lang="tr-TR" dirty="0" smtClean="0"/>
          </a:p>
          <a:p>
            <a:pPr marL="0" indent="0" algn="just">
              <a:buNone/>
            </a:pPr>
            <a:r>
              <a:rPr lang="tr-TR" b="1" dirty="0" err="1" smtClean="0"/>
              <a:t>IPA’dan</a:t>
            </a:r>
            <a:r>
              <a:rPr lang="tr-TR" b="1" dirty="0" smtClean="0"/>
              <a:t> faydalanan ülkeler: </a:t>
            </a:r>
            <a:r>
              <a:rPr lang="tr-TR" dirty="0" smtClean="0"/>
              <a:t>Arnavutluk, Bosna-Hersek, Makedonya, Kosova, Karadağ, Sırbistan ve </a:t>
            </a:r>
            <a:r>
              <a:rPr lang="tr-TR" b="1" dirty="0" smtClean="0"/>
              <a:t>Türkiye</a:t>
            </a:r>
          </a:p>
          <a:p>
            <a:pPr marL="0" indent="0" algn="just">
              <a:buNone/>
            </a:pPr>
            <a:endParaRPr lang="tr-TR" b="1" dirty="0" smtClean="0"/>
          </a:p>
          <a:p>
            <a:pPr marL="0" indent="0" algn="just">
              <a:buNone/>
            </a:pPr>
            <a:r>
              <a:rPr lang="tr-TR" dirty="0"/>
              <a:t>Sivil Toplum Kuruluşları, Yerel Yönetimler, Odalar, İşletmeler, Birlikler, </a:t>
            </a:r>
            <a:r>
              <a:rPr lang="tr-TR" b="1" dirty="0"/>
              <a:t>Eğitim Kurumları </a:t>
            </a:r>
            <a:r>
              <a:rPr lang="tr-TR" dirty="0"/>
              <a:t>vb.</a:t>
            </a:r>
          </a:p>
          <a:p>
            <a:pPr marL="0" indent="0" algn="just">
              <a:buNone/>
            </a:pPr>
            <a:endParaRPr lang="tr-TR" b="1" dirty="0" smtClean="0"/>
          </a:p>
          <a:p>
            <a:pPr marL="0" indent="0" algn="just">
              <a:buNone/>
            </a:pPr>
            <a:endParaRPr lang="tr-TR" b="1" dirty="0" smtClean="0"/>
          </a:p>
          <a:p>
            <a:pPr marL="0" indent="0" algn="just">
              <a:buNone/>
            </a:pPr>
            <a:endParaRPr lang="tr-TR" b="1" dirty="0" smtClean="0"/>
          </a:p>
          <a:p>
            <a:pPr marL="0" indent="0" algn="just">
              <a:buNone/>
            </a:pPr>
            <a:endParaRPr lang="tr-TR" b="1" dirty="0" smtClean="0"/>
          </a:p>
          <a:p>
            <a:pPr marL="0" indent="0" algn="just">
              <a:buNone/>
            </a:pPr>
            <a:endParaRPr lang="tr-TR" b="1" dirty="0" smtClean="0"/>
          </a:p>
          <a:p>
            <a:pPr marL="0" indent="0">
              <a:buNone/>
            </a:pPr>
            <a:endParaRPr lang="tr-TR" dirty="0" err="1" smtClean="0"/>
          </a:p>
        </p:txBody>
      </p:sp>
      <p:pic>
        <p:nvPicPr>
          <p:cNvPr id="4" name="Resim 3"/>
          <p:cNvPicPr>
            <a:picLocks noChangeAspect="1"/>
          </p:cNvPicPr>
          <p:nvPr/>
        </p:nvPicPr>
        <p:blipFill>
          <a:blip r:embed="rId2"/>
          <a:stretch>
            <a:fillRect/>
          </a:stretch>
        </p:blipFill>
        <p:spPr>
          <a:xfrm>
            <a:off x="316523" y="129164"/>
            <a:ext cx="1906172" cy="1682197"/>
          </a:xfrm>
          <a:prstGeom prst="rect">
            <a:avLst/>
          </a:prstGeom>
        </p:spPr>
      </p:pic>
      <p:sp>
        <p:nvSpPr>
          <p:cNvPr id="2" name="Slide Number Placeholder 1"/>
          <p:cNvSpPr>
            <a:spLocks noGrp="1"/>
          </p:cNvSpPr>
          <p:nvPr>
            <p:ph type="sldNum" sz="quarter" idx="12"/>
          </p:nvPr>
        </p:nvSpPr>
        <p:spPr/>
        <p:txBody>
          <a:bodyPr/>
          <a:lstStyle/>
          <a:p>
            <a:fld id="{13827658-01A0-44A8-AFEE-F2BFBBA0C7A6}" type="slidenum">
              <a:rPr lang="tr-TR" smtClean="0"/>
              <a:t>63</a:t>
            </a:fld>
            <a:endParaRPr lang="tr-TR"/>
          </a:p>
        </p:txBody>
      </p:sp>
    </p:spTree>
    <p:extLst>
      <p:ext uri="{BB962C8B-B14F-4D97-AF65-F5344CB8AC3E}">
        <p14:creationId xmlns:p14="http://schemas.microsoft.com/office/powerpoint/2010/main" val="6281056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056236" y="6478556"/>
            <a:ext cx="391414" cy="245097"/>
          </a:xfrm>
        </p:spPr>
        <p:txBody>
          <a:bodyPr/>
          <a:lstStyle/>
          <a:p>
            <a:fld id="{13827658-01A0-44A8-AFEE-F2BFBBA0C7A6}" type="slidenum">
              <a:rPr lang="tr-TR" smtClean="0"/>
              <a:t>64</a:t>
            </a:fld>
            <a:endParaRPr lang="tr-TR" dirty="0"/>
          </a:p>
        </p:txBody>
      </p:sp>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26280" t="38741" r="24509" b="22678"/>
          <a:stretch>
            <a:fillRect/>
          </a:stretch>
        </p:blipFill>
        <p:spPr bwMode="auto">
          <a:xfrm>
            <a:off x="2376963" y="-1"/>
            <a:ext cx="6660200" cy="3196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Line 3"/>
          <p:cNvSpPr>
            <a:spLocks noChangeShapeType="1"/>
          </p:cNvSpPr>
          <p:nvPr/>
        </p:nvSpPr>
        <p:spPr bwMode="auto">
          <a:xfrm flipH="1">
            <a:off x="2191407" y="1914002"/>
            <a:ext cx="705306" cy="1105149"/>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20" name="AutoShape 4"/>
          <p:cNvSpPr>
            <a:spLocks noChangeArrowheads="1"/>
          </p:cNvSpPr>
          <p:nvPr/>
        </p:nvSpPr>
        <p:spPr bwMode="auto">
          <a:xfrm>
            <a:off x="181549" y="3062654"/>
            <a:ext cx="1912181" cy="370173"/>
          </a:xfrm>
          <a:prstGeom prst="roundRect">
            <a:avLst>
              <a:gd name="adj" fmla="val 16667"/>
            </a:avLst>
          </a:prstGeom>
          <a:solidFill>
            <a:srgbClr val="CCFFFF"/>
          </a:solidFill>
          <a:ln w="38100" cmpd="dbl">
            <a:solidFill>
              <a:srgbClr val="000000"/>
            </a:solidFill>
            <a:round/>
            <a:headEnd/>
            <a:tailEnd/>
          </a:ln>
        </p:spPr>
        <p:txBody>
          <a:bodyPr/>
          <a:lstStyle>
            <a:lvl1pPr>
              <a:spcBef>
                <a:spcPct val="20000"/>
              </a:spcBef>
              <a:buClr>
                <a:schemeClr val="accent1"/>
              </a:buClr>
              <a:buSzPct val="7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spcBef>
                <a:spcPct val="0"/>
              </a:spcBef>
              <a:buClrTx/>
              <a:buSzTx/>
              <a:buFontTx/>
              <a:buNone/>
            </a:pPr>
            <a:r>
              <a:rPr lang="tr-TR" altLang="en-US" sz="1200" b="1" dirty="0">
                <a:solidFill>
                  <a:srgbClr val="000000"/>
                </a:solidFill>
                <a:latin typeface="Arial Narrow" panose="020B0606020202030204" pitchFamily="34" charset="0"/>
                <a:cs typeface="Times New Roman" panose="02020603050405020304" pitchFamily="18" charset="0"/>
              </a:rPr>
              <a:t>Kurumsal Kapasite Gelişimi</a:t>
            </a:r>
            <a:endParaRPr lang="tr-TR" altLang="en-US" sz="1800" dirty="0">
              <a:solidFill>
                <a:srgbClr val="000000"/>
              </a:solidFill>
              <a:latin typeface="Arial Narrow" panose="020B0606020202030204" pitchFamily="34" charset="0"/>
            </a:endParaRPr>
          </a:p>
        </p:txBody>
      </p:sp>
      <p:sp>
        <p:nvSpPr>
          <p:cNvPr id="21" name="AutoShape 5"/>
          <p:cNvSpPr>
            <a:spLocks noChangeArrowheads="1"/>
          </p:cNvSpPr>
          <p:nvPr/>
        </p:nvSpPr>
        <p:spPr bwMode="auto">
          <a:xfrm>
            <a:off x="2257721" y="3062654"/>
            <a:ext cx="2067172" cy="396627"/>
          </a:xfrm>
          <a:prstGeom prst="roundRect">
            <a:avLst>
              <a:gd name="adj" fmla="val 16667"/>
            </a:avLst>
          </a:prstGeom>
          <a:solidFill>
            <a:srgbClr val="CCFFFF"/>
          </a:solidFill>
          <a:ln w="38100" cmpd="dbl">
            <a:solidFill>
              <a:srgbClr val="000000"/>
            </a:solidFill>
            <a:round/>
            <a:headEnd/>
            <a:tailEnd/>
          </a:ln>
        </p:spPr>
        <p:txBody>
          <a:bodyPr/>
          <a:lstStyle>
            <a:lvl1pPr>
              <a:spcBef>
                <a:spcPct val="20000"/>
              </a:spcBef>
              <a:buClr>
                <a:schemeClr val="accent1"/>
              </a:buClr>
              <a:buSzPct val="7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spcBef>
                <a:spcPct val="0"/>
              </a:spcBef>
              <a:buClrTx/>
              <a:buSzTx/>
              <a:buFontTx/>
              <a:buNone/>
            </a:pPr>
            <a:r>
              <a:rPr lang="tr-TR" altLang="en-US" sz="1200" b="1" dirty="0">
                <a:solidFill>
                  <a:srgbClr val="000000"/>
                </a:solidFill>
                <a:latin typeface="Arial Narrow" panose="020B0606020202030204" pitchFamily="34" charset="0"/>
                <a:cs typeface="Times New Roman" panose="02020603050405020304" pitchFamily="18" charset="0"/>
              </a:rPr>
              <a:t>Bölgesel ve Sınır Ötesi İşbirliği</a:t>
            </a:r>
            <a:endParaRPr lang="tr-TR" altLang="en-US" sz="1800" dirty="0">
              <a:solidFill>
                <a:srgbClr val="000000"/>
              </a:solidFill>
              <a:latin typeface="Arial Narrow" panose="020B0606020202030204" pitchFamily="34" charset="0"/>
            </a:endParaRPr>
          </a:p>
        </p:txBody>
      </p:sp>
      <p:sp>
        <p:nvSpPr>
          <p:cNvPr id="22" name="AutoShape 6"/>
          <p:cNvSpPr>
            <a:spLocks noChangeArrowheads="1"/>
          </p:cNvSpPr>
          <p:nvPr/>
        </p:nvSpPr>
        <p:spPr bwMode="auto">
          <a:xfrm>
            <a:off x="4456717" y="3097026"/>
            <a:ext cx="3901773" cy="395865"/>
          </a:xfrm>
          <a:prstGeom prst="roundRect">
            <a:avLst>
              <a:gd name="adj" fmla="val 16667"/>
            </a:avLst>
          </a:prstGeom>
          <a:solidFill>
            <a:srgbClr val="CCFFFF"/>
          </a:solidFill>
          <a:ln w="38100" cmpd="dbl">
            <a:solidFill>
              <a:srgbClr val="000000"/>
            </a:solidFill>
            <a:round/>
            <a:headEnd/>
            <a:tailEnd/>
          </a:ln>
        </p:spPr>
        <p:txBody>
          <a:bodyPr/>
          <a:lstStyle>
            <a:lvl1pPr>
              <a:spcBef>
                <a:spcPct val="20000"/>
              </a:spcBef>
              <a:buClr>
                <a:schemeClr val="accent1"/>
              </a:buClr>
              <a:buSzPct val="7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spcBef>
                <a:spcPct val="0"/>
              </a:spcBef>
              <a:buClrTx/>
              <a:buSzTx/>
              <a:buFontTx/>
              <a:buNone/>
            </a:pPr>
            <a:r>
              <a:rPr lang="tr-TR" altLang="en-US" sz="1200" b="1" dirty="0" smtClean="0">
                <a:solidFill>
                  <a:srgbClr val="000000"/>
                </a:solidFill>
                <a:latin typeface="Arial Narrow" panose="020B0606020202030204" pitchFamily="34" charset="0"/>
                <a:cs typeface="Times New Roman" panose="02020603050405020304" pitchFamily="18" charset="0"/>
              </a:rPr>
              <a:t>Bölgesel</a:t>
            </a:r>
            <a:r>
              <a:rPr lang="tr-TR" altLang="en-US" sz="1200" dirty="0" smtClean="0">
                <a:solidFill>
                  <a:srgbClr val="000000"/>
                </a:solidFill>
                <a:latin typeface="Arial Narrow" panose="020B0606020202030204" pitchFamily="34" charset="0"/>
              </a:rPr>
              <a:t> </a:t>
            </a:r>
            <a:r>
              <a:rPr lang="tr-TR" altLang="en-US" sz="1200" b="1" dirty="0" smtClean="0">
                <a:solidFill>
                  <a:srgbClr val="000000"/>
                </a:solidFill>
                <a:latin typeface="Arial Narrow" panose="020B0606020202030204" pitchFamily="34" charset="0"/>
                <a:cs typeface="Times New Roman" panose="02020603050405020304" pitchFamily="18" charset="0"/>
              </a:rPr>
              <a:t>Kalkınma</a:t>
            </a:r>
            <a:endParaRPr lang="tr-TR" altLang="en-US" sz="1200" dirty="0">
              <a:solidFill>
                <a:srgbClr val="000000"/>
              </a:solidFill>
              <a:latin typeface="Arial Narrow" panose="020B0606020202030204" pitchFamily="34" charset="0"/>
            </a:endParaRPr>
          </a:p>
        </p:txBody>
      </p:sp>
      <p:sp>
        <p:nvSpPr>
          <p:cNvPr id="23" name="AutoShape 7"/>
          <p:cNvSpPr>
            <a:spLocks noChangeArrowheads="1"/>
          </p:cNvSpPr>
          <p:nvPr/>
        </p:nvSpPr>
        <p:spPr bwMode="auto">
          <a:xfrm>
            <a:off x="8459423" y="3108466"/>
            <a:ext cx="1721945" cy="332445"/>
          </a:xfrm>
          <a:prstGeom prst="roundRect">
            <a:avLst>
              <a:gd name="adj" fmla="val 16667"/>
            </a:avLst>
          </a:prstGeom>
          <a:solidFill>
            <a:srgbClr val="CCFFFF"/>
          </a:solidFill>
          <a:ln w="38100" cmpd="dbl">
            <a:solidFill>
              <a:srgbClr val="000000"/>
            </a:solidFill>
            <a:round/>
            <a:headEnd/>
            <a:tailEnd/>
          </a:ln>
        </p:spPr>
        <p:txBody>
          <a:bodyPr/>
          <a:lstStyle>
            <a:lvl1pPr>
              <a:spcBef>
                <a:spcPct val="20000"/>
              </a:spcBef>
              <a:buClr>
                <a:schemeClr val="accent1"/>
              </a:buClr>
              <a:buSzPct val="7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spcBef>
                <a:spcPct val="0"/>
              </a:spcBef>
              <a:buClrTx/>
              <a:buSzTx/>
              <a:buFontTx/>
              <a:buNone/>
            </a:pPr>
            <a:r>
              <a:rPr lang="tr-TR" altLang="en-US" sz="1200" b="1" dirty="0" smtClean="0">
                <a:solidFill>
                  <a:srgbClr val="000000"/>
                </a:solidFill>
                <a:latin typeface="Arial Narrow" panose="020B0606020202030204" pitchFamily="34" charset="0"/>
                <a:cs typeface="Times New Roman" panose="02020603050405020304" pitchFamily="18" charset="0"/>
              </a:rPr>
              <a:t>İnsan</a:t>
            </a:r>
            <a:r>
              <a:rPr lang="tr-TR" altLang="en-US" sz="1200" dirty="0" smtClean="0">
                <a:solidFill>
                  <a:srgbClr val="000000"/>
                </a:solidFill>
                <a:latin typeface="Arial Narrow" panose="020B0606020202030204" pitchFamily="34" charset="0"/>
              </a:rPr>
              <a:t> </a:t>
            </a:r>
            <a:r>
              <a:rPr lang="tr-TR" altLang="en-US" sz="1200" b="1" dirty="0" smtClean="0">
                <a:solidFill>
                  <a:srgbClr val="000000"/>
                </a:solidFill>
                <a:latin typeface="Arial Narrow" panose="020B0606020202030204" pitchFamily="34" charset="0"/>
                <a:cs typeface="Times New Roman" panose="02020603050405020304" pitchFamily="18" charset="0"/>
              </a:rPr>
              <a:t>Kaynakları</a:t>
            </a:r>
            <a:endParaRPr lang="tr-TR" altLang="en-US" sz="1200" dirty="0">
              <a:solidFill>
                <a:srgbClr val="000000"/>
              </a:solidFill>
              <a:latin typeface="Arial Narrow" panose="020B0606020202030204" pitchFamily="34" charset="0"/>
            </a:endParaRPr>
          </a:p>
        </p:txBody>
      </p:sp>
      <p:sp>
        <p:nvSpPr>
          <p:cNvPr id="25" name="Line 9"/>
          <p:cNvSpPr>
            <a:spLocks noChangeShapeType="1"/>
          </p:cNvSpPr>
          <p:nvPr/>
        </p:nvSpPr>
        <p:spPr bwMode="auto">
          <a:xfrm flipH="1">
            <a:off x="3920814" y="2824834"/>
            <a:ext cx="120395" cy="262293"/>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26" name="Line 10"/>
          <p:cNvSpPr>
            <a:spLocks noChangeShapeType="1"/>
          </p:cNvSpPr>
          <p:nvPr/>
        </p:nvSpPr>
        <p:spPr bwMode="auto">
          <a:xfrm flipH="1">
            <a:off x="6642007" y="2824834"/>
            <a:ext cx="0" cy="262294"/>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27" name="Line 11"/>
          <p:cNvSpPr>
            <a:spLocks noChangeShapeType="1"/>
          </p:cNvSpPr>
          <p:nvPr/>
        </p:nvSpPr>
        <p:spPr bwMode="auto">
          <a:xfrm>
            <a:off x="8381662" y="2466576"/>
            <a:ext cx="938734" cy="552575"/>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28" name="Line 12"/>
          <p:cNvSpPr>
            <a:spLocks noChangeShapeType="1"/>
          </p:cNvSpPr>
          <p:nvPr/>
        </p:nvSpPr>
        <p:spPr bwMode="auto">
          <a:xfrm>
            <a:off x="8996530" y="1499914"/>
            <a:ext cx="1584484" cy="1458324"/>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29" name="AutoShape 13"/>
          <p:cNvSpPr>
            <a:spLocks noChangeArrowheads="1"/>
          </p:cNvSpPr>
          <p:nvPr/>
        </p:nvSpPr>
        <p:spPr bwMode="auto">
          <a:xfrm>
            <a:off x="83874" y="3476330"/>
            <a:ext cx="2107533" cy="2417654"/>
          </a:xfrm>
          <a:prstGeom prst="roundRect">
            <a:avLst>
              <a:gd name="adj" fmla="val 16667"/>
            </a:avLst>
          </a:prstGeom>
          <a:solidFill>
            <a:srgbClr val="FFFFCC"/>
          </a:solidFill>
          <a:ln w="9525">
            <a:solidFill>
              <a:srgbClr val="000000"/>
            </a:solidFill>
            <a:round/>
            <a:headEnd/>
            <a:tailEnd/>
          </a:ln>
        </p:spPr>
        <p:txBody>
          <a:bodyPr/>
          <a:lstStyle>
            <a:lvl1pPr>
              <a:spcBef>
                <a:spcPct val="20000"/>
              </a:spcBef>
              <a:buClr>
                <a:schemeClr val="accent1"/>
              </a:buClr>
              <a:buSzPct val="7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ts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Mevzuat uyumu</a:t>
            </a:r>
            <a:endParaRPr lang="tr-TR" altLang="en-US" sz="1100" b="1" dirty="0">
              <a:solidFill>
                <a:srgbClr val="000000"/>
              </a:solidFill>
              <a:latin typeface="Arial Narrow" panose="020B0606020202030204" pitchFamily="34" charset="0"/>
            </a:endParaRPr>
          </a:p>
          <a:p>
            <a:pPr eaLnBrk="1" hangingPunct="1">
              <a:spcBef>
                <a:spcPts val="0"/>
              </a:spcBef>
              <a:buClrTx/>
              <a:buSzTx/>
              <a:buFont typeface="Wingdings" panose="05000000000000000000" pitchFamily="2" charset="2"/>
              <a:buChar char="Ø"/>
            </a:pPr>
            <a:endParaRPr lang="tr-TR" altLang="en-US" sz="1100" b="1" dirty="0">
              <a:solidFill>
                <a:srgbClr val="000000"/>
              </a:solidFill>
              <a:latin typeface="Arial Narrow" panose="020B0606020202030204" pitchFamily="34" charset="0"/>
            </a:endParaRPr>
          </a:p>
          <a:p>
            <a:pPr>
              <a:spcBef>
                <a:spcPts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Kamu Yönetimi Reformu</a:t>
            </a:r>
            <a:endParaRPr lang="tr-TR" altLang="en-US" sz="1100" b="1" dirty="0">
              <a:solidFill>
                <a:srgbClr val="000000"/>
              </a:solidFill>
              <a:latin typeface="Arial Narrow" panose="020B0606020202030204" pitchFamily="34" charset="0"/>
            </a:endParaRPr>
          </a:p>
          <a:p>
            <a:pPr>
              <a:spcBef>
                <a:spcPts val="0"/>
              </a:spcBef>
              <a:buClrTx/>
              <a:buSzTx/>
              <a:buFont typeface="Wingdings" panose="05000000000000000000" pitchFamily="2" charset="2"/>
              <a:buChar char="Ø"/>
            </a:pPr>
            <a:endParaRPr lang="tr-TR" altLang="en-US" sz="1100" b="1" dirty="0">
              <a:solidFill>
                <a:srgbClr val="000000"/>
              </a:solidFill>
              <a:latin typeface="Arial Narrow" panose="020B0606020202030204" pitchFamily="34" charset="0"/>
            </a:endParaRPr>
          </a:p>
          <a:p>
            <a:pPr>
              <a:spcBef>
                <a:spcPts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Adalet ve İçişleri Reformları</a:t>
            </a:r>
            <a:endParaRPr lang="tr-TR" altLang="en-US" sz="1100" b="1" dirty="0">
              <a:solidFill>
                <a:srgbClr val="000000"/>
              </a:solidFill>
              <a:latin typeface="Arial Narrow" panose="020B0606020202030204" pitchFamily="34" charset="0"/>
            </a:endParaRPr>
          </a:p>
          <a:p>
            <a:pPr>
              <a:spcBef>
                <a:spcPts val="0"/>
              </a:spcBef>
              <a:buClrTx/>
              <a:buSzTx/>
              <a:buFont typeface="Wingdings" panose="05000000000000000000" pitchFamily="2" charset="2"/>
              <a:buChar char="Ø"/>
            </a:pPr>
            <a:endParaRPr lang="tr-TR" altLang="en-US" sz="1100" b="1" dirty="0">
              <a:solidFill>
                <a:srgbClr val="000000"/>
              </a:solidFill>
              <a:latin typeface="Arial Narrow" panose="020B0606020202030204" pitchFamily="34" charset="0"/>
            </a:endParaRPr>
          </a:p>
          <a:p>
            <a:pPr>
              <a:spcBef>
                <a:spcPts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Sivil Toplumun Geliştirilmesi</a:t>
            </a:r>
            <a:endParaRPr lang="tr-TR" altLang="en-US" sz="1100" b="1" dirty="0">
              <a:solidFill>
                <a:srgbClr val="000000"/>
              </a:solidFill>
              <a:latin typeface="Arial Narrow" panose="020B0606020202030204" pitchFamily="34" charset="0"/>
            </a:endParaRPr>
          </a:p>
          <a:p>
            <a:pPr>
              <a:spcBef>
                <a:spcPts val="0"/>
              </a:spcBef>
              <a:buClrTx/>
              <a:buSzTx/>
              <a:buFont typeface="Wingdings" panose="05000000000000000000" pitchFamily="2" charset="2"/>
              <a:buChar char="Ø"/>
            </a:pPr>
            <a:endParaRPr lang="tr-TR" altLang="en-US" sz="1100" b="1" dirty="0">
              <a:solidFill>
                <a:srgbClr val="000000"/>
              </a:solidFill>
              <a:latin typeface="Arial Narrow" panose="020B0606020202030204" pitchFamily="34" charset="0"/>
            </a:endParaRPr>
          </a:p>
          <a:p>
            <a:pPr>
              <a:spcBef>
                <a:spcPts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Mali Kontrol</a:t>
            </a:r>
            <a:endParaRPr lang="tr-TR" altLang="en-US" sz="1100" b="1" dirty="0">
              <a:solidFill>
                <a:srgbClr val="000000"/>
              </a:solidFill>
              <a:latin typeface="Arial Narrow" panose="020B0606020202030204" pitchFamily="34" charset="0"/>
            </a:endParaRPr>
          </a:p>
          <a:p>
            <a:pPr>
              <a:spcBef>
                <a:spcPts val="0"/>
              </a:spcBef>
              <a:buClrTx/>
              <a:buSzTx/>
              <a:buFont typeface="Wingdings" panose="05000000000000000000" pitchFamily="2" charset="2"/>
              <a:buChar char="Ø"/>
            </a:pPr>
            <a:endParaRPr lang="tr-TR" altLang="en-US" sz="1100" b="1" dirty="0">
              <a:solidFill>
                <a:srgbClr val="000000"/>
              </a:solidFill>
              <a:latin typeface="Arial Narrow" panose="020B0606020202030204" pitchFamily="34" charset="0"/>
            </a:endParaRPr>
          </a:p>
          <a:p>
            <a:pPr>
              <a:spcBef>
                <a:spcPts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Çevre Politikaları</a:t>
            </a:r>
            <a:endParaRPr lang="tr-TR" altLang="en-US" sz="1100" b="1" dirty="0">
              <a:solidFill>
                <a:srgbClr val="000000"/>
              </a:solidFill>
              <a:latin typeface="Arial Narrow" panose="020B0606020202030204" pitchFamily="34" charset="0"/>
            </a:endParaRPr>
          </a:p>
          <a:p>
            <a:pPr>
              <a:spcBef>
                <a:spcPts val="0"/>
              </a:spcBef>
              <a:buClrTx/>
              <a:buSzTx/>
              <a:buFont typeface="Wingdings" panose="05000000000000000000" pitchFamily="2" charset="2"/>
              <a:buChar char="Ø"/>
            </a:pPr>
            <a:endParaRPr lang="tr-TR" altLang="en-US" sz="1100" b="1" dirty="0">
              <a:solidFill>
                <a:srgbClr val="000000"/>
              </a:solidFill>
              <a:latin typeface="Arial Narrow" panose="020B0606020202030204" pitchFamily="34" charset="0"/>
            </a:endParaRPr>
          </a:p>
          <a:p>
            <a:pPr>
              <a:spcBef>
                <a:spcPts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Eğitim reformu</a:t>
            </a:r>
            <a:endParaRPr lang="tr-TR" altLang="en-US" sz="1100" b="1" dirty="0">
              <a:solidFill>
                <a:srgbClr val="000000"/>
              </a:solidFill>
              <a:latin typeface="Arial Narrow" panose="020B0606020202030204" pitchFamily="34" charset="0"/>
            </a:endParaRPr>
          </a:p>
          <a:p>
            <a:pPr>
              <a:spcBef>
                <a:spcPct val="0"/>
              </a:spcBef>
              <a:buClrTx/>
              <a:buSzTx/>
              <a:buFontTx/>
              <a:buNone/>
            </a:pPr>
            <a:endParaRPr lang="tr-TR" altLang="en-US" sz="1200" b="1" dirty="0">
              <a:solidFill>
                <a:srgbClr val="000000"/>
              </a:solidFill>
              <a:latin typeface="Calibri" panose="020F0502020204030204" pitchFamily="34" charset="0"/>
            </a:endParaRPr>
          </a:p>
        </p:txBody>
      </p:sp>
      <p:sp>
        <p:nvSpPr>
          <p:cNvPr id="30" name="AutoShape 14"/>
          <p:cNvSpPr>
            <a:spLocks noChangeArrowheads="1"/>
          </p:cNvSpPr>
          <p:nvPr/>
        </p:nvSpPr>
        <p:spPr bwMode="auto">
          <a:xfrm>
            <a:off x="2342952" y="3514760"/>
            <a:ext cx="1852881" cy="2407763"/>
          </a:xfrm>
          <a:prstGeom prst="roundRect">
            <a:avLst>
              <a:gd name="adj" fmla="val 16667"/>
            </a:avLst>
          </a:prstGeom>
          <a:solidFill>
            <a:srgbClr val="FFFFCC"/>
          </a:solidFill>
          <a:ln w="9525">
            <a:solidFill>
              <a:srgbClr val="000000"/>
            </a:solidFill>
            <a:round/>
            <a:headEnd/>
            <a:tailEnd/>
          </a:ln>
        </p:spPr>
        <p:txBody>
          <a:bodyPr/>
          <a:lstStyle>
            <a:lvl1pPr>
              <a:spcBef>
                <a:spcPct val="20000"/>
              </a:spcBef>
              <a:buClr>
                <a:schemeClr val="accent1"/>
              </a:buClr>
              <a:buSzPct val="7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Sınır</a:t>
            </a:r>
            <a:r>
              <a:rPr lang="tr-TR" altLang="en-US" sz="1100" b="1" dirty="0">
                <a:solidFill>
                  <a:srgbClr val="000000"/>
                </a:solidFill>
                <a:latin typeface="Arial Narrow" panose="020B0606020202030204" pitchFamily="34" charset="0"/>
              </a:rPr>
              <a:t> </a:t>
            </a:r>
            <a:r>
              <a:rPr lang="tr-TR" altLang="en-US" sz="1100" b="1" dirty="0">
                <a:solidFill>
                  <a:srgbClr val="000000"/>
                </a:solidFill>
                <a:latin typeface="Arial Narrow" panose="020B0606020202030204" pitchFamily="34" charset="0"/>
                <a:cs typeface="Times New Roman" panose="02020603050405020304" pitchFamily="18" charset="0"/>
              </a:rPr>
              <a:t>ötesi İşbirliği</a:t>
            </a:r>
            <a:endParaRPr lang="tr-TR" altLang="en-US" sz="1100" b="1" dirty="0">
              <a:solidFill>
                <a:srgbClr val="000000"/>
              </a:solidFill>
              <a:latin typeface="Arial Narrow" panose="020B0606020202030204" pitchFamily="34" charset="0"/>
            </a:endParaRPr>
          </a:p>
          <a:p>
            <a:pPr eaLnBrk="1" hangingPunct="1">
              <a:spcBef>
                <a:spcPct val="0"/>
              </a:spcBef>
              <a:buClrTx/>
              <a:buSzTx/>
              <a:buFont typeface="Wingdings" panose="05000000000000000000" pitchFamily="2" charset="2"/>
              <a:buChar char="Ø"/>
            </a:pPr>
            <a:endParaRPr lang="tr-TR" altLang="en-US" sz="1100" b="1" dirty="0">
              <a:solidFill>
                <a:srgbClr val="000000"/>
              </a:solidFill>
              <a:latin typeface="Arial Narrow" panose="020B0606020202030204" pitchFamily="34" charset="0"/>
            </a:endParaRPr>
          </a:p>
          <a:p>
            <a:pPr eaLnBrk="1" hangingPunct="1">
              <a:spcBef>
                <a:spcPct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Uluslararası ve bölgelerarası işbirliği</a:t>
            </a:r>
            <a:endParaRPr lang="tr-TR" altLang="en-US" sz="1100" b="1" dirty="0">
              <a:solidFill>
                <a:srgbClr val="000000"/>
              </a:solidFill>
              <a:latin typeface="Arial Narrow" panose="020B0606020202030204" pitchFamily="34" charset="0"/>
            </a:endParaRPr>
          </a:p>
          <a:p>
            <a:pPr>
              <a:spcBef>
                <a:spcPct val="0"/>
              </a:spcBef>
              <a:buClrTx/>
              <a:buSzTx/>
              <a:buFontTx/>
              <a:buNone/>
            </a:pPr>
            <a:endParaRPr lang="tr-TR" altLang="en-US" sz="1200" b="1" dirty="0">
              <a:solidFill>
                <a:srgbClr val="000000"/>
              </a:solidFill>
              <a:latin typeface="Calibri" panose="020F0502020204030204" pitchFamily="34" charset="0"/>
            </a:endParaRPr>
          </a:p>
        </p:txBody>
      </p:sp>
      <p:sp>
        <p:nvSpPr>
          <p:cNvPr id="31" name="AutoShape 15"/>
          <p:cNvSpPr>
            <a:spLocks noChangeArrowheads="1"/>
          </p:cNvSpPr>
          <p:nvPr/>
        </p:nvSpPr>
        <p:spPr bwMode="auto">
          <a:xfrm>
            <a:off x="4995510" y="3524730"/>
            <a:ext cx="2359410" cy="2059771"/>
          </a:xfrm>
          <a:prstGeom prst="roundRect">
            <a:avLst>
              <a:gd name="adj" fmla="val 16667"/>
            </a:avLst>
          </a:prstGeom>
          <a:solidFill>
            <a:srgbClr val="FFFFCC"/>
          </a:solidFill>
          <a:ln w="9525">
            <a:solidFill>
              <a:srgbClr val="000000"/>
            </a:solidFill>
            <a:round/>
            <a:headEnd/>
            <a:tailEnd/>
          </a:ln>
        </p:spPr>
        <p:txBody>
          <a:bodyPr/>
          <a:lstStyle>
            <a:lvl1pPr>
              <a:spcBef>
                <a:spcPct val="20000"/>
              </a:spcBef>
              <a:buClr>
                <a:schemeClr val="accent1"/>
              </a:buClr>
              <a:buSzPct val="7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Ulaştırma altyapısı</a:t>
            </a:r>
            <a:endParaRPr lang="tr-TR" altLang="en-US" sz="1100" b="1" dirty="0">
              <a:solidFill>
                <a:srgbClr val="000000"/>
              </a:solidFill>
              <a:latin typeface="Arial Narrow" panose="020B0606020202030204" pitchFamily="34" charset="0"/>
            </a:endParaRPr>
          </a:p>
          <a:p>
            <a:pPr eaLnBrk="1" hangingPunct="1">
              <a:spcBef>
                <a:spcPct val="0"/>
              </a:spcBef>
              <a:buClrTx/>
              <a:buSzTx/>
              <a:buNone/>
            </a:pPr>
            <a:endParaRPr lang="tr-TR" altLang="en-US" sz="1100" b="1" dirty="0">
              <a:solidFill>
                <a:srgbClr val="000000"/>
              </a:solidFill>
              <a:latin typeface="Arial Narrow" panose="020B0606020202030204" pitchFamily="34" charset="0"/>
            </a:endParaRPr>
          </a:p>
          <a:p>
            <a:pPr>
              <a:spcBef>
                <a:spcPct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Çevre altyapısı</a:t>
            </a:r>
            <a:endParaRPr lang="tr-TR" altLang="en-US" sz="1100" b="1" dirty="0">
              <a:solidFill>
                <a:srgbClr val="000000"/>
              </a:solidFill>
              <a:latin typeface="Arial Narrow" panose="020B0606020202030204" pitchFamily="34" charset="0"/>
            </a:endParaRPr>
          </a:p>
          <a:p>
            <a:pPr>
              <a:spcBef>
                <a:spcPct val="0"/>
              </a:spcBef>
              <a:buClrTx/>
              <a:buSzTx/>
              <a:buFont typeface="Wingdings" panose="05000000000000000000" pitchFamily="2" charset="2"/>
              <a:buChar char="Ø"/>
            </a:pPr>
            <a:endParaRPr lang="tr-TR" altLang="en-US" sz="1100" b="1" dirty="0">
              <a:solidFill>
                <a:srgbClr val="000000"/>
              </a:solidFill>
              <a:latin typeface="Arial Narrow" panose="020B0606020202030204" pitchFamily="34" charset="0"/>
            </a:endParaRPr>
          </a:p>
          <a:p>
            <a:pPr>
              <a:spcBef>
                <a:spcPct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Enerji altyapısı</a:t>
            </a:r>
            <a:endParaRPr lang="tr-TR" altLang="en-US" sz="1100" b="1" dirty="0">
              <a:solidFill>
                <a:srgbClr val="000000"/>
              </a:solidFill>
              <a:latin typeface="Arial Narrow" panose="020B0606020202030204" pitchFamily="34" charset="0"/>
            </a:endParaRPr>
          </a:p>
          <a:p>
            <a:pPr>
              <a:spcBef>
                <a:spcPct val="0"/>
              </a:spcBef>
              <a:buClrTx/>
              <a:buSzTx/>
              <a:buFont typeface="Wingdings" panose="05000000000000000000" pitchFamily="2" charset="2"/>
              <a:buChar char="Ø"/>
            </a:pPr>
            <a:endParaRPr lang="tr-TR" altLang="en-US" sz="1100" b="1" dirty="0">
              <a:solidFill>
                <a:srgbClr val="000000"/>
              </a:solidFill>
              <a:latin typeface="Arial Narrow" panose="020B0606020202030204" pitchFamily="34" charset="0"/>
            </a:endParaRPr>
          </a:p>
          <a:p>
            <a:pPr>
              <a:spcBef>
                <a:spcPct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Eğitim altyapısı</a:t>
            </a:r>
            <a:endParaRPr lang="tr-TR" altLang="en-US" sz="1100" b="1" dirty="0">
              <a:solidFill>
                <a:srgbClr val="000000"/>
              </a:solidFill>
              <a:latin typeface="Arial Narrow" panose="020B0606020202030204" pitchFamily="34" charset="0"/>
            </a:endParaRPr>
          </a:p>
          <a:p>
            <a:pPr>
              <a:spcBef>
                <a:spcPct val="0"/>
              </a:spcBef>
              <a:buClrTx/>
              <a:buSzTx/>
              <a:buFont typeface="Wingdings" panose="05000000000000000000" pitchFamily="2" charset="2"/>
              <a:buChar char="Ø"/>
            </a:pPr>
            <a:endParaRPr lang="tr-TR" altLang="en-US" sz="1100" b="1" dirty="0">
              <a:solidFill>
                <a:srgbClr val="000000"/>
              </a:solidFill>
              <a:latin typeface="Arial Narrow" panose="020B0606020202030204" pitchFamily="34" charset="0"/>
            </a:endParaRPr>
          </a:p>
          <a:p>
            <a:pPr>
              <a:spcBef>
                <a:spcPct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Sağlık altyapısı</a:t>
            </a:r>
            <a:endParaRPr lang="tr-TR" altLang="en-US" sz="1100" b="1" dirty="0">
              <a:solidFill>
                <a:srgbClr val="000000"/>
              </a:solidFill>
              <a:latin typeface="Arial Narrow" panose="020B0606020202030204" pitchFamily="34" charset="0"/>
            </a:endParaRPr>
          </a:p>
          <a:p>
            <a:pPr>
              <a:spcBef>
                <a:spcPct val="0"/>
              </a:spcBef>
              <a:buClrTx/>
              <a:buSzTx/>
              <a:buFont typeface="Wingdings" panose="05000000000000000000" pitchFamily="2" charset="2"/>
              <a:buChar char="Ø"/>
            </a:pPr>
            <a:endParaRPr lang="tr-TR" altLang="en-US" sz="1100" b="1" dirty="0">
              <a:solidFill>
                <a:srgbClr val="000000"/>
              </a:solidFill>
              <a:latin typeface="Arial Narrow" panose="020B0606020202030204" pitchFamily="34" charset="0"/>
            </a:endParaRPr>
          </a:p>
          <a:p>
            <a:pPr>
              <a:spcBef>
                <a:spcPct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KOBİ’lere destek</a:t>
            </a:r>
            <a:endParaRPr lang="tr-TR" altLang="en-US" sz="1100" b="1" dirty="0">
              <a:solidFill>
                <a:srgbClr val="000000"/>
              </a:solidFill>
              <a:latin typeface="Arial Narrow" panose="020B0606020202030204" pitchFamily="34" charset="0"/>
            </a:endParaRPr>
          </a:p>
          <a:p>
            <a:pPr>
              <a:spcBef>
                <a:spcPct val="0"/>
              </a:spcBef>
              <a:buClrTx/>
              <a:buSzTx/>
              <a:buFontTx/>
              <a:buNone/>
            </a:pPr>
            <a:endParaRPr lang="tr-TR" altLang="en-US" sz="1200" b="1" dirty="0">
              <a:solidFill>
                <a:srgbClr val="000000"/>
              </a:solidFill>
              <a:latin typeface="Calibri" panose="020F0502020204030204" pitchFamily="34" charset="0"/>
            </a:endParaRPr>
          </a:p>
        </p:txBody>
      </p:sp>
      <p:sp>
        <p:nvSpPr>
          <p:cNvPr id="32" name="AutoShape 16"/>
          <p:cNvSpPr>
            <a:spLocks noChangeArrowheads="1"/>
          </p:cNvSpPr>
          <p:nvPr/>
        </p:nvSpPr>
        <p:spPr bwMode="auto">
          <a:xfrm>
            <a:off x="8501577" y="3521939"/>
            <a:ext cx="1700597" cy="2387296"/>
          </a:xfrm>
          <a:prstGeom prst="roundRect">
            <a:avLst>
              <a:gd name="adj" fmla="val 16667"/>
            </a:avLst>
          </a:prstGeom>
          <a:solidFill>
            <a:srgbClr val="FFFFCC"/>
          </a:solidFill>
          <a:ln w="9525">
            <a:solidFill>
              <a:srgbClr val="000000"/>
            </a:solidFill>
            <a:round/>
            <a:headEnd/>
            <a:tailEnd/>
          </a:ln>
        </p:spPr>
        <p:txBody>
          <a:bodyPr/>
          <a:lstStyle>
            <a:lvl1pPr>
              <a:spcBef>
                <a:spcPct val="20000"/>
              </a:spcBef>
              <a:buClr>
                <a:schemeClr val="accent1"/>
              </a:buClr>
              <a:buSzPct val="7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İstihdamın artırılması</a:t>
            </a:r>
            <a:endParaRPr lang="tr-TR" altLang="en-US" sz="1100" b="1" dirty="0">
              <a:solidFill>
                <a:srgbClr val="000000"/>
              </a:solidFill>
              <a:latin typeface="Arial Narrow" panose="020B0606020202030204" pitchFamily="34" charset="0"/>
            </a:endParaRPr>
          </a:p>
          <a:p>
            <a:pPr eaLnBrk="1" hangingPunct="1">
              <a:spcBef>
                <a:spcPct val="0"/>
              </a:spcBef>
              <a:buClrTx/>
              <a:buSzTx/>
              <a:buFont typeface="Wingdings" panose="05000000000000000000" pitchFamily="2" charset="2"/>
              <a:buChar char="Ø"/>
            </a:pPr>
            <a:endParaRPr lang="tr-TR" altLang="en-US" sz="1100" b="1" dirty="0">
              <a:solidFill>
                <a:srgbClr val="000000"/>
              </a:solidFill>
              <a:latin typeface="Arial Narrow" panose="020B0606020202030204" pitchFamily="34" charset="0"/>
            </a:endParaRPr>
          </a:p>
          <a:p>
            <a:pPr>
              <a:spcBef>
                <a:spcPct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İstihdam kalitesinin artırılması</a:t>
            </a:r>
            <a:endParaRPr lang="tr-TR" altLang="en-US" sz="1100" b="1" dirty="0">
              <a:solidFill>
                <a:srgbClr val="000000"/>
              </a:solidFill>
              <a:latin typeface="Arial Narrow" panose="020B0606020202030204" pitchFamily="34" charset="0"/>
            </a:endParaRPr>
          </a:p>
          <a:p>
            <a:pPr>
              <a:spcBef>
                <a:spcPct val="0"/>
              </a:spcBef>
              <a:buClrTx/>
              <a:buSzTx/>
              <a:buFont typeface="Wingdings" panose="05000000000000000000" pitchFamily="2" charset="2"/>
              <a:buChar char="Ø"/>
            </a:pPr>
            <a:endParaRPr lang="tr-TR" altLang="en-US" sz="1100" b="1" dirty="0">
              <a:solidFill>
                <a:srgbClr val="000000"/>
              </a:solidFill>
              <a:latin typeface="Arial Narrow" panose="020B0606020202030204" pitchFamily="34" charset="0"/>
            </a:endParaRPr>
          </a:p>
          <a:p>
            <a:pPr>
              <a:spcBef>
                <a:spcPct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Sosyal dışlanmayla mücadele</a:t>
            </a:r>
            <a:endParaRPr lang="tr-TR" altLang="en-US" sz="1100" b="1" dirty="0">
              <a:solidFill>
                <a:srgbClr val="000000"/>
              </a:solidFill>
              <a:latin typeface="Arial Narrow" panose="020B0606020202030204" pitchFamily="34" charset="0"/>
            </a:endParaRPr>
          </a:p>
          <a:p>
            <a:pPr>
              <a:spcBef>
                <a:spcPct val="0"/>
              </a:spcBef>
              <a:buClrTx/>
              <a:buSzTx/>
              <a:buFont typeface="Wingdings" panose="05000000000000000000" pitchFamily="2" charset="2"/>
              <a:buChar char="Ø"/>
            </a:pPr>
            <a:endParaRPr lang="tr-TR" altLang="en-US" sz="1100" b="1" dirty="0">
              <a:solidFill>
                <a:srgbClr val="000000"/>
              </a:solidFill>
              <a:latin typeface="Arial Narrow" panose="020B0606020202030204" pitchFamily="34" charset="0"/>
            </a:endParaRPr>
          </a:p>
          <a:p>
            <a:pPr>
              <a:spcBef>
                <a:spcPct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Mesleki eğitim</a:t>
            </a:r>
            <a:endParaRPr lang="tr-TR" altLang="en-US" sz="1100" b="1" dirty="0">
              <a:solidFill>
                <a:srgbClr val="000000"/>
              </a:solidFill>
              <a:latin typeface="Arial Narrow" panose="020B0606020202030204" pitchFamily="34" charset="0"/>
            </a:endParaRPr>
          </a:p>
          <a:p>
            <a:pPr>
              <a:spcBef>
                <a:spcPct val="0"/>
              </a:spcBef>
              <a:buClrTx/>
              <a:buSzTx/>
              <a:buFontTx/>
              <a:buNone/>
            </a:pPr>
            <a:endParaRPr lang="tr-TR" altLang="en-US" sz="1200" b="1" dirty="0">
              <a:solidFill>
                <a:srgbClr val="000000"/>
              </a:solidFill>
              <a:latin typeface="Calibri" panose="020F0502020204030204" pitchFamily="34" charset="0"/>
            </a:endParaRPr>
          </a:p>
        </p:txBody>
      </p:sp>
      <p:sp>
        <p:nvSpPr>
          <p:cNvPr id="49" name="AutoShape 7"/>
          <p:cNvSpPr>
            <a:spLocks noChangeArrowheads="1"/>
          </p:cNvSpPr>
          <p:nvPr/>
        </p:nvSpPr>
        <p:spPr bwMode="auto">
          <a:xfrm>
            <a:off x="10294883" y="3082571"/>
            <a:ext cx="1381435" cy="375948"/>
          </a:xfrm>
          <a:prstGeom prst="roundRect">
            <a:avLst>
              <a:gd name="adj" fmla="val 16667"/>
            </a:avLst>
          </a:prstGeom>
          <a:solidFill>
            <a:srgbClr val="CCFFFF"/>
          </a:solidFill>
          <a:ln w="38100" cmpd="dbl">
            <a:solidFill>
              <a:srgbClr val="000000"/>
            </a:solidFill>
            <a:round/>
            <a:headEnd/>
            <a:tailEnd/>
          </a:ln>
        </p:spPr>
        <p:txBody>
          <a:bodyPr/>
          <a:lstStyle>
            <a:lvl1pPr>
              <a:spcBef>
                <a:spcPct val="20000"/>
              </a:spcBef>
              <a:buClr>
                <a:schemeClr val="accent1"/>
              </a:buClr>
              <a:buSzPct val="7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None/>
            </a:pPr>
            <a:r>
              <a:rPr lang="tr-TR" altLang="en-US" sz="1200" b="1" dirty="0" smtClean="0">
                <a:solidFill>
                  <a:srgbClr val="000000"/>
                </a:solidFill>
                <a:latin typeface="Arial Narrow" panose="020B0606020202030204" pitchFamily="34" charset="0"/>
                <a:cs typeface="Times New Roman" panose="02020603050405020304" pitchFamily="18" charset="0"/>
              </a:rPr>
              <a:t>Kırsal</a:t>
            </a:r>
            <a:r>
              <a:rPr lang="tr-TR" altLang="en-US" sz="1200" dirty="0" smtClean="0">
                <a:solidFill>
                  <a:srgbClr val="000000"/>
                </a:solidFill>
                <a:latin typeface="Arial Narrow" panose="020B0606020202030204" pitchFamily="34" charset="0"/>
              </a:rPr>
              <a:t> </a:t>
            </a:r>
            <a:r>
              <a:rPr lang="tr-TR" altLang="en-US" sz="1200" b="1" dirty="0" smtClean="0">
                <a:solidFill>
                  <a:srgbClr val="000000"/>
                </a:solidFill>
                <a:latin typeface="Arial Narrow" panose="020B0606020202030204" pitchFamily="34" charset="0"/>
                <a:cs typeface="Times New Roman" panose="02020603050405020304" pitchFamily="18" charset="0"/>
              </a:rPr>
              <a:t>Kalkınma</a:t>
            </a:r>
            <a:endParaRPr lang="tr-TR" altLang="en-US" sz="1200" dirty="0">
              <a:solidFill>
                <a:srgbClr val="000000"/>
              </a:solidFill>
              <a:latin typeface="Arial Narrow" panose="020B0606020202030204" pitchFamily="34" charset="0"/>
            </a:endParaRPr>
          </a:p>
        </p:txBody>
      </p:sp>
      <p:sp>
        <p:nvSpPr>
          <p:cNvPr id="51" name="AutoShape 16"/>
          <p:cNvSpPr>
            <a:spLocks noChangeArrowheads="1"/>
          </p:cNvSpPr>
          <p:nvPr/>
        </p:nvSpPr>
        <p:spPr bwMode="auto">
          <a:xfrm>
            <a:off x="10294883" y="3582852"/>
            <a:ext cx="1707397" cy="2359195"/>
          </a:xfrm>
          <a:prstGeom prst="roundRect">
            <a:avLst>
              <a:gd name="adj" fmla="val 16667"/>
            </a:avLst>
          </a:prstGeom>
          <a:solidFill>
            <a:srgbClr val="FFFFCC"/>
          </a:solidFill>
          <a:ln w="9525">
            <a:solidFill>
              <a:srgbClr val="000000"/>
            </a:solidFill>
            <a:round/>
            <a:headEnd/>
            <a:tailEnd/>
          </a:ln>
        </p:spPr>
        <p:txBody>
          <a:bodyPr/>
          <a:lstStyle>
            <a:lvl1pPr>
              <a:spcBef>
                <a:spcPct val="20000"/>
              </a:spcBef>
              <a:buClr>
                <a:schemeClr val="accent1"/>
              </a:buClr>
              <a:buSzPct val="7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Tarımsal işletmelere destek</a:t>
            </a:r>
          </a:p>
          <a:p>
            <a:pPr eaLnBrk="1" hangingPunct="1">
              <a:spcBef>
                <a:spcPct val="0"/>
              </a:spcBef>
              <a:buClrTx/>
              <a:buSzTx/>
              <a:buFont typeface="Wingdings" panose="05000000000000000000" pitchFamily="2" charset="2"/>
              <a:buChar char="Ø"/>
            </a:pPr>
            <a:endParaRPr lang="tr-TR" altLang="en-US" sz="1100" b="1" dirty="0">
              <a:solidFill>
                <a:srgbClr val="000000"/>
              </a:solidFill>
              <a:latin typeface="Arial Narrow" panose="020B0606020202030204" pitchFamily="34" charset="0"/>
            </a:endParaRPr>
          </a:p>
          <a:p>
            <a:pPr>
              <a:spcBef>
                <a:spcPct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Tarımsal mamullerin işlenmesi ve pazarlanması</a:t>
            </a:r>
          </a:p>
          <a:p>
            <a:pPr>
              <a:spcBef>
                <a:spcPct val="0"/>
              </a:spcBef>
              <a:buClrTx/>
              <a:buSzTx/>
              <a:buFont typeface="Wingdings" panose="05000000000000000000" pitchFamily="2" charset="2"/>
              <a:buChar char="Ø"/>
            </a:pPr>
            <a:endParaRPr lang="tr-TR" altLang="en-US" sz="1100" b="1" dirty="0">
              <a:solidFill>
                <a:srgbClr val="000000"/>
              </a:solidFill>
              <a:latin typeface="Arial Narrow" panose="020B0606020202030204" pitchFamily="34" charset="0"/>
            </a:endParaRPr>
          </a:p>
          <a:p>
            <a:pPr>
              <a:spcBef>
                <a:spcPct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Ekonomik  faaliyetlerin çeşitlendirilmesi</a:t>
            </a:r>
          </a:p>
          <a:p>
            <a:pPr>
              <a:spcBef>
                <a:spcPct val="0"/>
              </a:spcBef>
              <a:buClrTx/>
              <a:buSzTx/>
              <a:buNone/>
            </a:pPr>
            <a:endParaRPr lang="tr-TR" altLang="en-US" sz="1100" b="1" dirty="0">
              <a:solidFill>
                <a:srgbClr val="000000"/>
              </a:solidFill>
              <a:latin typeface="Arial Narrow" panose="020B0606020202030204" pitchFamily="34" charset="0"/>
            </a:endParaRPr>
          </a:p>
          <a:p>
            <a:pPr>
              <a:spcBef>
                <a:spcPct val="0"/>
              </a:spcBef>
              <a:buClrTx/>
              <a:buSzTx/>
              <a:buFont typeface="Wingdings" panose="05000000000000000000" pitchFamily="2" charset="2"/>
              <a:buChar char="Ø"/>
            </a:pPr>
            <a:r>
              <a:rPr lang="tr-TR" altLang="en-US" sz="1100" b="1" dirty="0">
                <a:solidFill>
                  <a:srgbClr val="000000"/>
                </a:solidFill>
                <a:latin typeface="Arial Narrow" panose="020B0606020202030204" pitchFamily="34" charset="0"/>
                <a:cs typeface="Times New Roman" panose="02020603050405020304" pitchFamily="18" charset="0"/>
              </a:rPr>
              <a:t>Üretici birliklerine teknik destek</a:t>
            </a:r>
          </a:p>
          <a:p>
            <a:pPr>
              <a:spcBef>
                <a:spcPct val="0"/>
              </a:spcBef>
              <a:buClrTx/>
              <a:buSzTx/>
              <a:buFontTx/>
              <a:buNone/>
            </a:pPr>
            <a:endParaRPr lang="tr-TR" altLang="en-US" sz="1200" b="1" dirty="0">
              <a:solidFill>
                <a:srgbClr val="000000"/>
              </a:solidFill>
              <a:latin typeface="Calibri" panose="020F0502020204030204" pitchFamily="34" charset="0"/>
            </a:endParaRPr>
          </a:p>
        </p:txBody>
      </p:sp>
      <p:sp>
        <p:nvSpPr>
          <p:cNvPr id="52" name="AutoShape 4"/>
          <p:cNvSpPr>
            <a:spLocks noChangeArrowheads="1"/>
          </p:cNvSpPr>
          <p:nvPr/>
        </p:nvSpPr>
        <p:spPr bwMode="auto">
          <a:xfrm>
            <a:off x="181549" y="5990264"/>
            <a:ext cx="3018851" cy="488292"/>
          </a:xfrm>
          <a:prstGeom prst="roundRect">
            <a:avLst>
              <a:gd name="adj" fmla="val 16667"/>
            </a:avLst>
          </a:prstGeom>
          <a:solidFill>
            <a:schemeClr val="accent6">
              <a:lumMod val="40000"/>
              <a:lumOff val="60000"/>
            </a:schemeClr>
          </a:solidFill>
          <a:ln w="38100" cmpd="dbl">
            <a:solidFill>
              <a:srgbClr val="000000"/>
            </a:solidFill>
            <a:round/>
            <a:headEnd/>
            <a:tailEnd/>
          </a:ln>
        </p:spPr>
        <p:txBody>
          <a:bodyPr/>
          <a:lstStyle>
            <a:lvl1pPr>
              <a:spcBef>
                <a:spcPct val="20000"/>
              </a:spcBef>
              <a:buClr>
                <a:schemeClr val="accent1"/>
              </a:buClr>
              <a:buSzPct val="7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None/>
            </a:pPr>
            <a:r>
              <a:rPr lang="tr-TR" altLang="en-US" sz="1200" b="1" dirty="0" smtClean="0">
                <a:solidFill>
                  <a:srgbClr val="000000"/>
                </a:solidFill>
                <a:latin typeface="Arial Narrow" panose="020B0606020202030204" pitchFamily="34" charset="0"/>
                <a:cs typeface="Times New Roman" panose="02020603050405020304" pitchFamily="18" charset="0"/>
              </a:rPr>
              <a:t>Ulusal IPA Koordinat</a:t>
            </a:r>
            <a:r>
              <a:rPr lang="tr-TR" sz="1200" b="1" dirty="0" smtClean="0">
                <a:latin typeface="Arial Narrow" panose="020B0606020202030204" pitchFamily="34" charset="0"/>
              </a:rPr>
              <a:t>ör</a:t>
            </a:r>
            <a:r>
              <a:rPr lang="tr-TR" altLang="en-US" sz="1200" b="1" dirty="0" smtClean="0">
                <a:solidFill>
                  <a:srgbClr val="000000"/>
                </a:solidFill>
                <a:latin typeface="Arial Narrow" panose="020B0606020202030204" pitchFamily="34" charset="0"/>
                <a:cs typeface="Times New Roman" panose="02020603050405020304" pitchFamily="18" charset="0"/>
              </a:rPr>
              <a:t>ü (ABGS)</a:t>
            </a:r>
          </a:p>
          <a:p>
            <a:pPr algn="ctr">
              <a:spcBef>
                <a:spcPct val="0"/>
              </a:spcBef>
              <a:buClrTx/>
              <a:buSzTx/>
              <a:buNone/>
            </a:pPr>
            <a:r>
              <a:rPr lang="tr-TR" altLang="en-US" sz="1200" b="1" dirty="0" smtClean="0">
                <a:solidFill>
                  <a:srgbClr val="000000"/>
                </a:solidFill>
                <a:latin typeface="Arial Narrow" panose="020B0606020202030204" pitchFamily="34" charset="0"/>
                <a:cs typeface="Times New Roman" panose="02020603050405020304" pitchFamily="18" charset="0"/>
              </a:rPr>
              <a:t>Projeler</a:t>
            </a:r>
            <a:endParaRPr lang="tr-TR" altLang="en-US" sz="1200" dirty="0">
              <a:solidFill>
                <a:srgbClr val="000000"/>
              </a:solidFill>
              <a:latin typeface="Arial Narrow" panose="020B0606020202030204" pitchFamily="34" charset="0"/>
            </a:endParaRPr>
          </a:p>
        </p:txBody>
      </p:sp>
      <p:sp>
        <p:nvSpPr>
          <p:cNvPr id="53" name="AutoShape 4"/>
          <p:cNvSpPr>
            <a:spLocks noChangeArrowheads="1"/>
          </p:cNvSpPr>
          <p:nvPr/>
        </p:nvSpPr>
        <p:spPr bwMode="auto">
          <a:xfrm>
            <a:off x="3065417" y="6302151"/>
            <a:ext cx="1990290" cy="488292"/>
          </a:xfrm>
          <a:prstGeom prst="roundRect">
            <a:avLst>
              <a:gd name="adj" fmla="val 16667"/>
            </a:avLst>
          </a:prstGeom>
          <a:solidFill>
            <a:schemeClr val="accent6">
              <a:lumMod val="40000"/>
              <a:lumOff val="60000"/>
            </a:schemeClr>
          </a:solidFill>
          <a:ln w="38100" cmpd="dbl">
            <a:solidFill>
              <a:srgbClr val="000000"/>
            </a:solidFill>
            <a:round/>
            <a:headEnd/>
            <a:tailEnd/>
          </a:ln>
        </p:spPr>
        <p:txBody>
          <a:bodyPr/>
          <a:lstStyle>
            <a:lvl1pPr>
              <a:spcBef>
                <a:spcPct val="20000"/>
              </a:spcBef>
              <a:buClr>
                <a:schemeClr val="accent1"/>
              </a:buClr>
              <a:buSzPct val="7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None/>
            </a:pPr>
            <a:r>
              <a:rPr lang="tr-TR" altLang="en-US" sz="1200" b="1" dirty="0" smtClean="0">
                <a:solidFill>
                  <a:srgbClr val="000000"/>
                </a:solidFill>
                <a:latin typeface="Arial Narrow" panose="020B0606020202030204" pitchFamily="34" charset="0"/>
                <a:cs typeface="Times New Roman" panose="02020603050405020304" pitchFamily="18" charset="0"/>
              </a:rPr>
              <a:t>Çevre ve </a:t>
            </a:r>
            <a:r>
              <a:rPr lang="tr-TR" altLang="en-US" sz="1200" b="1" dirty="0">
                <a:solidFill>
                  <a:srgbClr val="000000"/>
                </a:solidFill>
                <a:latin typeface="Arial Narrow" panose="020B0606020202030204" pitchFamily="34" charset="0"/>
                <a:cs typeface="Times New Roman" panose="02020603050405020304" pitchFamily="18" charset="0"/>
              </a:rPr>
              <a:t>Orman </a:t>
            </a:r>
            <a:r>
              <a:rPr lang="tr-TR" altLang="en-US" sz="1200" b="1" dirty="0" smtClean="0">
                <a:solidFill>
                  <a:srgbClr val="000000"/>
                </a:solidFill>
                <a:latin typeface="Arial Narrow" panose="020B0606020202030204" pitchFamily="34" charset="0"/>
                <a:cs typeface="Times New Roman" panose="02020603050405020304" pitchFamily="18" charset="0"/>
              </a:rPr>
              <a:t>Bakanlığı</a:t>
            </a:r>
            <a:endParaRPr lang="tr-TR" altLang="en-US" sz="1200" b="1" dirty="0">
              <a:solidFill>
                <a:srgbClr val="000000"/>
              </a:solidFill>
              <a:latin typeface="Arial Narrow" panose="020B0606020202030204" pitchFamily="34" charset="0"/>
            </a:endParaRPr>
          </a:p>
          <a:p>
            <a:pPr algn="ctr">
              <a:spcBef>
                <a:spcPct val="0"/>
              </a:spcBef>
              <a:buClrTx/>
              <a:buSzTx/>
              <a:buNone/>
            </a:pPr>
            <a:r>
              <a:rPr lang="tr-TR" altLang="en-US" sz="1200" b="1" dirty="0" smtClean="0">
                <a:solidFill>
                  <a:srgbClr val="000000"/>
                </a:solidFill>
                <a:latin typeface="Arial Narrow" panose="020B0606020202030204" pitchFamily="34" charset="0"/>
                <a:cs typeface="Times New Roman" panose="02020603050405020304" pitchFamily="18" charset="0"/>
              </a:rPr>
              <a:t>(OP-1)</a:t>
            </a:r>
            <a:endParaRPr lang="tr-TR" altLang="en-US" sz="1200" dirty="0">
              <a:solidFill>
                <a:srgbClr val="000000"/>
              </a:solidFill>
              <a:latin typeface="Arial Narrow" panose="020B0606020202030204" pitchFamily="34" charset="0"/>
            </a:endParaRPr>
          </a:p>
        </p:txBody>
      </p:sp>
      <p:sp>
        <p:nvSpPr>
          <p:cNvPr id="54" name="Line 9"/>
          <p:cNvSpPr>
            <a:spLocks noChangeShapeType="1"/>
          </p:cNvSpPr>
          <p:nvPr/>
        </p:nvSpPr>
        <p:spPr bwMode="auto">
          <a:xfrm flipH="1">
            <a:off x="2584143" y="5736266"/>
            <a:ext cx="120395" cy="262293"/>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55" name="Line 9"/>
          <p:cNvSpPr>
            <a:spLocks noChangeShapeType="1"/>
          </p:cNvSpPr>
          <p:nvPr/>
        </p:nvSpPr>
        <p:spPr bwMode="auto">
          <a:xfrm>
            <a:off x="1809002" y="5717646"/>
            <a:ext cx="207180" cy="244079"/>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56" name="Line 9"/>
          <p:cNvSpPr>
            <a:spLocks noChangeShapeType="1"/>
          </p:cNvSpPr>
          <p:nvPr/>
        </p:nvSpPr>
        <p:spPr bwMode="auto">
          <a:xfrm flipH="1">
            <a:off x="4902801" y="5495341"/>
            <a:ext cx="152906" cy="222305"/>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57" name="AutoShape 4"/>
          <p:cNvSpPr>
            <a:spLocks noChangeArrowheads="1"/>
          </p:cNvSpPr>
          <p:nvPr/>
        </p:nvSpPr>
        <p:spPr bwMode="auto">
          <a:xfrm>
            <a:off x="5044092" y="6312162"/>
            <a:ext cx="1436894" cy="488292"/>
          </a:xfrm>
          <a:prstGeom prst="roundRect">
            <a:avLst>
              <a:gd name="adj" fmla="val 16667"/>
            </a:avLst>
          </a:prstGeom>
          <a:solidFill>
            <a:schemeClr val="accent6">
              <a:lumMod val="40000"/>
              <a:lumOff val="60000"/>
            </a:schemeClr>
          </a:solidFill>
          <a:ln w="38100" cmpd="dbl">
            <a:solidFill>
              <a:srgbClr val="000000"/>
            </a:solidFill>
            <a:round/>
            <a:headEnd/>
            <a:tailEnd/>
          </a:ln>
        </p:spPr>
        <p:txBody>
          <a:bodyPr/>
          <a:lstStyle>
            <a:lvl1pPr>
              <a:spcBef>
                <a:spcPct val="20000"/>
              </a:spcBef>
              <a:buClr>
                <a:schemeClr val="accent1"/>
              </a:buClr>
              <a:buSzPct val="7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None/>
            </a:pPr>
            <a:r>
              <a:rPr lang="tr-TR" altLang="en-US" sz="1200" b="1" dirty="0">
                <a:solidFill>
                  <a:srgbClr val="000000"/>
                </a:solidFill>
                <a:latin typeface="Arial Narrow" panose="020B0606020202030204" pitchFamily="34" charset="0"/>
                <a:cs typeface="Times New Roman" panose="02020603050405020304" pitchFamily="18" charset="0"/>
              </a:rPr>
              <a:t>Ulaştırma Bakanlığı</a:t>
            </a:r>
            <a:endParaRPr lang="tr-TR" altLang="en-US" sz="1200" b="1" dirty="0">
              <a:solidFill>
                <a:srgbClr val="000000"/>
              </a:solidFill>
              <a:latin typeface="Arial Narrow" panose="020B0606020202030204" pitchFamily="34" charset="0"/>
            </a:endParaRPr>
          </a:p>
          <a:p>
            <a:pPr algn="ctr">
              <a:spcBef>
                <a:spcPct val="0"/>
              </a:spcBef>
              <a:buClrTx/>
              <a:buSzTx/>
              <a:buNone/>
            </a:pPr>
            <a:r>
              <a:rPr lang="tr-TR" altLang="en-US" sz="1200" b="1" dirty="0" smtClean="0">
                <a:solidFill>
                  <a:srgbClr val="000000"/>
                </a:solidFill>
                <a:latin typeface="Arial Narrow" panose="020B0606020202030204" pitchFamily="34" charset="0"/>
                <a:cs typeface="Times New Roman" panose="02020603050405020304" pitchFamily="18" charset="0"/>
              </a:rPr>
              <a:t>(OP-2)</a:t>
            </a:r>
            <a:endParaRPr lang="tr-TR" altLang="en-US" sz="1200" dirty="0">
              <a:solidFill>
                <a:srgbClr val="000000"/>
              </a:solidFill>
              <a:latin typeface="Arial Narrow" panose="020B0606020202030204" pitchFamily="34" charset="0"/>
            </a:endParaRPr>
          </a:p>
        </p:txBody>
      </p:sp>
      <p:sp>
        <p:nvSpPr>
          <p:cNvPr id="58" name="Line 9"/>
          <p:cNvSpPr>
            <a:spLocks noChangeShapeType="1"/>
          </p:cNvSpPr>
          <p:nvPr/>
        </p:nvSpPr>
        <p:spPr bwMode="auto">
          <a:xfrm>
            <a:off x="6145606" y="5584501"/>
            <a:ext cx="13575" cy="181067"/>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60" name="AutoShape 4"/>
          <p:cNvSpPr>
            <a:spLocks noChangeArrowheads="1"/>
          </p:cNvSpPr>
          <p:nvPr/>
        </p:nvSpPr>
        <p:spPr bwMode="auto">
          <a:xfrm>
            <a:off x="6540817" y="6313319"/>
            <a:ext cx="2130354" cy="488292"/>
          </a:xfrm>
          <a:prstGeom prst="roundRect">
            <a:avLst>
              <a:gd name="adj" fmla="val 16667"/>
            </a:avLst>
          </a:prstGeom>
          <a:solidFill>
            <a:schemeClr val="accent6">
              <a:lumMod val="40000"/>
              <a:lumOff val="60000"/>
            </a:schemeClr>
          </a:solidFill>
          <a:ln w="38100" cmpd="dbl">
            <a:solidFill>
              <a:srgbClr val="000000"/>
            </a:solidFill>
            <a:round/>
            <a:headEnd/>
            <a:tailEnd/>
          </a:ln>
        </p:spPr>
        <p:txBody>
          <a:bodyPr/>
          <a:lstStyle>
            <a:lvl1pPr>
              <a:spcBef>
                <a:spcPct val="20000"/>
              </a:spcBef>
              <a:buClr>
                <a:schemeClr val="accent1"/>
              </a:buClr>
              <a:buSzPct val="7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None/>
            </a:pPr>
            <a:r>
              <a:rPr lang="tr-TR" altLang="en-US" sz="1200" b="1" dirty="0">
                <a:solidFill>
                  <a:srgbClr val="000000"/>
                </a:solidFill>
                <a:latin typeface="Arial Narrow" panose="020B0606020202030204" pitchFamily="34" charset="0"/>
                <a:cs typeface="Times New Roman" panose="02020603050405020304" pitchFamily="18" charset="0"/>
              </a:rPr>
              <a:t>S</a:t>
            </a:r>
            <a:r>
              <a:rPr lang="tr-TR" altLang="en-US" sz="1200" b="1" dirty="0" smtClean="0">
                <a:solidFill>
                  <a:srgbClr val="000000"/>
                </a:solidFill>
                <a:latin typeface="Arial Narrow" panose="020B0606020202030204" pitchFamily="34" charset="0"/>
                <a:cs typeface="Times New Roman" panose="02020603050405020304" pitchFamily="18" charset="0"/>
              </a:rPr>
              <a:t>anayi ve Ticaret </a:t>
            </a:r>
            <a:r>
              <a:rPr lang="tr-TR" altLang="en-US" sz="1200" b="1" dirty="0">
                <a:solidFill>
                  <a:srgbClr val="000000"/>
                </a:solidFill>
                <a:latin typeface="Arial Narrow" panose="020B0606020202030204" pitchFamily="34" charset="0"/>
                <a:cs typeface="Times New Roman" panose="02020603050405020304" pitchFamily="18" charset="0"/>
              </a:rPr>
              <a:t>Bakanlığı</a:t>
            </a:r>
            <a:endParaRPr lang="tr-TR" altLang="en-US" sz="1200" b="1" dirty="0">
              <a:solidFill>
                <a:srgbClr val="000000"/>
              </a:solidFill>
              <a:latin typeface="Arial Narrow" panose="020B0606020202030204" pitchFamily="34" charset="0"/>
            </a:endParaRPr>
          </a:p>
          <a:p>
            <a:pPr algn="ctr">
              <a:spcBef>
                <a:spcPct val="0"/>
              </a:spcBef>
              <a:buClrTx/>
              <a:buSzTx/>
              <a:buNone/>
            </a:pPr>
            <a:r>
              <a:rPr lang="tr-TR" altLang="en-US" sz="1200" b="1" dirty="0" smtClean="0">
                <a:solidFill>
                  <a:srgbClr val="000000"/>
                </a:solidFill>
                <a:latin typeface="Arial Narrow" panose="020B0606020202030204" pitchFamily="34" charset="0"/>
                <a:cs typeface="Times New Roman" panose="02020603050405020304" pitchFamily="18" charset="0"/>
              </a:rPr>
              <a:t>(OP-3)</a:t>
            </a:r>
            <a:endParaRPr lang="tr-TR" altLang="en-US" sz="1200" dirty="0">
              <a:solidFill>
                <a:srgbClr val="000000"/>
              </a:solidFill>
              <a:latin typeface="Arial Narrow" panose="020B0606020202030204" pitchFamily="34" charset="0"/>
            </a:endParaRPr>
          </a:p>
        </p:txBody>
      </p:sp>
      <p:sp>
        <p:nvSpPr>
          <p:cNvPr id="61" name="Line 9"/>
          <p:cNvSpPr>
            <a:spLocks noChangeShapeType="1"/>
          </p:cNvSpPr>
          <p:nvPr/>
        </p:nvSpPr>
        <p:spPr bwMode="auto">
          <a:xfrm>
            <a:off x="7336426" y="5462461"/>
            <a:ext cx="207180" cy="244079"/>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62" name="AutoShape 4"/>
          <p:cNvSpPr>
            <a:spLocks noChangeArrowheads="1"/>
          </p:cNvSpPr>
          <p:nvPr/>
        </p:nvSpPr>
        <p:spPr bwMode="auto">
          <a:xfrm>
            <a:off x="3737089" y="5823870"/>
            <a:ext cx="1156750" cy="488292"/>
          </a:xfrm>
          <a:prstGeom prst="roundRect">
            <a:avLst>
              <a:gd name="adj" fmla="val 16667"/>
            </a:avLst>
          </a:prstGeom>
          <a:solidFill>
            <a:schemeClr val="accent6">
              <a:lumMod val="40000"/>
              <a:lumOff val="60000"/>
            </a:schemeClr>
          </a:solidFill>
          <a:ln w="38100" cmpd="dbl">
            <a:solidFill>
              <a:srgbClr val="000000"/>
            </a:solidFill>
            <a:round/>
            <a:headEnd/>
            <a:tailEnd/>
          </a:ln>
        </p:spPr>
        <p:txBody>
          <a:bodyPr/>
          <a:lstStyle>
            <a:lvl1pPr>
              <a:spcBef>
                <a:spcPct val="20000"/>
              </a:spcBef>
              <a:buClr>
                <a:schemeClr val="accent1"/>
              </a:buClr>
              <a:buSzPct val="7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None/>
            </a:pPr>
            <a:r>
              <a:rPr lang="tr-TR" altLang="en-US" sz="1200" dirty="0">
                <a:solidFill>
                  <a:srgbClr val="000000"/>
                </a:solidFill>
                <a:latin typeface="Arial Narrow" panose="020B0606020202030204" pitchFamily="34" charset="0"/>
              </a:rPr>
              <a:t>Çevre</a:t>
            </a:r>
          </a:p>
        </p:txBody>
      </p:sp>
      <p:sp>
        <p:nvSpPr>
          <p:cNvPr id="63" name="AutoShape 4"/>
          <p:cNvSpPr>
            <a:spLocks noChangeArrowheads="1"/>
          </p:cNvSpPr>
          <p:nvPr/>
        </p:nvSpPr>
        <p:spPr bwMode="auto">
          <a:xfrm>
            <a:off x="5141182" y="5794719"/>
            <a:ext cx="1156750" cy="488292"/>
          </a:xfrm>
          <a:prstGeom prst="roundRect">
            <a:avLst>
              <a:gd name="adj" fmla="val 16667"/>
            </a:avLst>
          </a:prstGeom>
          <a:solidFill>
            <a:schemeClr val="accent6">
              <a:lumMod val="40000"/>
              <a:lumOff val="60000"/>
            </a:schemeClr>
          </a:solidFill>
          <a:ln w="38100" cmpd="dbl">
            <a:solidFill>
              <a:srgbClr val="000000"/>
            </a:solidFill>
            <a:round/>
            <a:headEnd/>
            <a:tailEnd/>
          </a:ln>
        </p:spPr>
        <p:txBody>
          <a:bodyPr/>
          <a:lstStyle>
            <a:lvl1pPr>
              <a:spcBef>
                <a:spcPct val="20000"/>
              </a:spcBef>
              <a:buClr>
                <a:schemeClr val="accent1"/>
              </a:buClr>
              <a:buSzPct val="7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None/>
            </a:pPr>
            <a:r>
              <a:rPr lang="tr-TR" altLang="en-US" sz="1200" dirty="0">
                <a:solidFill>
                  <a:srgbClr val="000000"/>
                </a:solidFill>
                <a:latin typeface="Arial Narrow" panose="020B0606020202030204" pitchFamily="34" charset="0"/>
              </a:rPr>
              <a:t>Ulaştırma</a:t>
            </a:r>
          </a:p>
        </p:txBody>
      </p:sp>
      <p:sp>
        <p:nvSpPr>
          <p:cNvPr id="64" name="AutoShape 4"/>
          <p:cNvSpPr>
            <a:spLocks noChangeArrowheads="1"/>
          </p:cNvSpPr>
          <p:nvPr/>
        </p:nvSpPr>
        <p:spPr bwMode="auto">
          <a:xfrm>
            <a:off x="6494113" y="5839685"/>
            <a:ext cx="1557081" cy="488292"/>
          </a:xfrm>
          <a:prstGeom prst="roundRect">
            <a:avLst>
              <a:gd name="adj" fmla="val 16667"/>
            </a:avLst>
          </a:prstGeom>
          <a:solidFill>
            <a:schemeClr val="accent6">
              <a:lumMod val="40000"/>
              <a:lumOff val="60000"/>
            </a:schemeClr>
          </a:solidFill>
          <a:ln w="38100" cmpd="dbl">
            <a:solidFill>
              <a:srgbClr val="000000"/>
            </a:solidFill>
            <a:round/>
            <a:headEnd/>
            <a:tailEnd/>
          </a:ln>
        </p:spPr>
        <p:txBody>
          <a:bodyPr/>
          <a:lstStyle>
            <a:lvl1pPr>
              <a:spcBef>
                <a:spcPct val="20000"/>
              </a:spcBef>
              <a:buClr>
                <a:schemeClr val="accent1"/>
              </a:buClr>
              <a:buSzPct val="7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None/>
            </a:pPr>
            <a:r>
              <a:rPr lang="tr-TR" altLang="en-US" sz="1200" dirty="0">
                <a:solidFill>
                  <a:srgbClr val="000000"/>
                </a:solidFill>
                <a:latin typeface="Arial Narrow" panose="020B0606020202030204" pitchFamily="34" charset="0"/>
              </a:rPr>
              <a:t>Bölgesel </a:t>
            </a:r>
            <a:r>
              <a:rPr lang="tr-TR" altLang="en-US" sz="1200" dirty="0" smtClean="0">
                <a:solidFill>
                  <a:srgbClr val="000000"/>
                </a:solidFill>
                <a:latin typeface="Arial Narrow" panose="020B0606020202030204" pitchFamily="34" charset="0"/>
              </a:rPr>
              <a:t>rekabet</a:t>
            </a:r>
            <a:endParaRPr lang="tr-TR" altLang="en-US" sz="1200" dirty="0">
              <a:solidFill>
                <a:srgbClr val="000000"/>
              </a:solidFill>
              <a:latin typeface="Arial Narrow" panose="020B0606020202030204" pitchFamily="34" charset="0"/>
            </a:endParaRPr>
          </a:p>
        </p:txBody>
      </p:sp>
      <p:sp>
        <p:nvSpPr>
          <p:cNvPr id="65" name="AutoShape 4"/>
          <p:cNvSpPr>
            <a:spLocks noChangeArrowheads="1"/>
          </p:cNvSpPr>
          <p:nvPr/>
        </p:nvSpPr>
        <p:spPr bwMode="auto">
          <a:xfrm>
            <a:off x="8717875" y="6064672"/>
            <a:ext cx="1747304" cy="788715"/>
          </a:xfrm>
          <a:prstGeom prst="roundRect">
            <a:avLst>
              <a:gd name="adj" fmla="val 16667"/>
            </a:avLst>
          </a:prstGeom>
          <a:solidFill>
            <a:schemeClr val="accent6">
              <a:lumMod val="40000"/>
              <a:lumOff val="60000"/>
            </a:schemeClr>
          </a:solidFill>
          <a:ln w="38100" cmpd="dbl">
            <a:solidFill>
              <a:srgbClr val="000000"/>
            </a:solidFill>
            <a:round/>
            <a:headEnd/>
            <a:tailEnd/>
          </a:ln>
        </p:spPr>
        <p:txBody>
          <a:bodyPr/>
          <a:lstStyle>
            <a:lvl1pPr>
              <a:spcBef>
                <a:spcPct val="20000"/>
              </a:spcBef>
              <a:buClr>
                <a:schemeClr val="accent1"/>
              </a:buClr>
              <a:buSzPct val="7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None/>
            </a:pPr>
            <a:r>
              <a:rPr lang="tr-TR" altLang="en-US" sz="1200" b="1" dirty="0" smtClean="0">
                <a:solidFill>
                  <a:srgbClr val="000000"/>
                </a:solidFill>
                <a:latin typeface="Arial Narrow" panose="020B0606020202030204" pitchFamily="34" charset="0"/>
                <a:cs typeface="Times New Roman" panose="02020603050405020304" pitchFamily="18" charset="0"/>
              </a:rPr>
              <a:t>Çal</a:t>
            </a:r>
            <a:r>
              <a:rPr lang="tr-TR" altLang="en-US" sz="1200" b="1" dirty="0">
                <a:solidFill>
                  <a:srgbClr val="000000"/>
                </a:solidFill>
                <a:latin typeface="Arial Narrow" panose="020B0606020202030204" pitchFamily="34" charset="0"/>
                <a:cs typeface="Times New Roman" panose="02020603050405020304" pitchFamily="18" charset="0"/>
              </a:rPr>
              <a:t>ı</a:t>
            </a:r>
            <a:r>
              <a:rPr lang="tr-TR" altLang="en-US" sz="1200" b="1" dirty="0" smtClean="0">
                <a:solidFill>
                  <a:srgbClr val="000000"/>
                </a:solidFill>
                <a:latin typeface="Arial Narrow" panose="020B0606020202030204" pitchFamily="34" charset="0"/>
                <a:cs typeface="Times New Roman" panose="02020603050405020304" pitchFamily="18" charset="0"/>
              </a:rPr>
              <a:t>şma ve Sosyal </a:t>
            </a:r>
            <a:r>
              <a:rPr lang="tr-TR" altLang="en-US" sz="1200" b="1" dirty="0">
                <a:solidFill>
                  <a:srgbClr val="000000"/>
                </a:solidFill>
                <a:latin typeface="Arial Narrow" panose="020B0606020202030204" pitchFamily="34" charset="0"/>
                <a:cs typeface="Times New Roman" panose="02020603050405020304" pitchFamily="18" charset="0"/>
              </a:rPr>
              <a:t>Güvenlik Bakanlığı</a:t>
            </a:r>
            <a:endParaRPr lang="tr-TR" altLang="en-US" sz="1200" b="1" dirty="0">
              <a:solidFill>
                <a:srgbClr val="000000"/>
              </a:solidFill>
              <a:latin typeface="Arial Narrow" panose="020B0606020202030204" pitchFamily="34" charset="0"/>
            </a:endParaRPr>
          </a:p>
          <a:p>
            <a:pPr algn="ctr">
              <a:spcBef>
                <a:spcPct val="0"/>
              </a:spcBef>
              <a:buClrTx/>
              <a:buSzTx/>
              <a:buNone/>
            </a:pPr>
            <a:r>
              <a:rPr lang="tr-TR" altLang="en-US" sz="1200" b="1" dirty="0" smtClean="0">
                <a:solidFill>
                  <a:srgbClr val="000000"/>
                </a:solidFill>
                <a:latin typeface="Arial Narrow" panose="020B0606020202030204" pitchFamily="34" charset="0"/>
                <a:cs typeface="Times New Roman" panose="02020603050405020304" pitchFamily="18" charset="0"/>
              </a:rPr>
              <a:t>(OP-4)</a:t>
            </a:r>
            <a:endParaRPr lang="tr-TR" altLang="en-US" sz="1200" dirty="0">
              <a:solidFill>
                <a:srgbClr val="000000"/>
              </a:solidFill>
              <a:latin typeface="Arial Narrow" panose="020B0606020202030204" pitchFamily="34" charset="0"/>
            </a:endParaRPr>
          </a:p>
        </p:txBody>
      </p:sp>
      <p:sp>
        <p:nvSpPr>
          <p:cNvPr id="66" name="Line 9"/>
          <p:cNvSpPr>
            <a:spLocks noChangeShapeType="1"/>
          </p:cNvSpPr>
          <p:nvPr/>
        </p:nvSpPr>
        <p:spPr bwMode="auto">
          <a:xfrm>
            <a:off x="9480655" y="5802060"/>
            <a:ext cx="26808" cy="240925"/>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
        <p:nvSpPr>
          <p:cNvPr id="67" name="AutoShape 4"/>
          <p:cNvSpPr>
            <a:spLocks noChangeArrowheads="1"/>
          </p:cNvSpPr>
          <p:nvPr/>
        </p:nvSpPr>
        <p:spPr bwMode="auto">
          <a:xfrm>
            <a:off x="10573998" y="6020848"/>
            <a:ext cx="1747304" cy="832539"/>
          </a:xfrm>
          <a:prstGeom prst="roundRect">
            <a:avLst>
              <a:gd name="adj" fmla="val 16667"/>
            </a:avLst>
          </a:prstGeom>
          <a:solidFill>
            <a:schemeClr val="accent6">
              <a:lumMod val="40000"/>
              <a:lumOff val="60000"/>
            </a:schemeClr>
          </a:solidFill>
          <a:ln w="38100" cmpd="dbl">
            <a:solidFill>
              <a:srgbClr val="000000"/>
            </a:solidFill>
            <a:round/>
            <a:headEnd/>
            <a:tailEnd/>
          </a:ln>
        </p:spPr>
        <p:txBody>
          <a:bodyPr/>
          <a:lstStyle>
            <a:lvl1pPr>
              <a:spcBef>
                <a:spcPct val="20000"/>
              </a:spcBef>
              <a:buClr>
                <a:schemeClr val="accent1"/>
              </a:buClr>
              <a:buSzPct val="7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65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None/>
            </a:pPr>
            <a:r>
              <a:rPr lang="tr-TR" altLang="en-US" sz="1200" b="1" dirty="0" smtClean="0">
                <a:solidFill>
                  <a:srgbClr val="000000"/>
                </a:solidFill>
                <a:latin typeface="Arial Narrow" panose="020B0606020202030204" pitchFamily="34" charset="0"/>
                <a:cs typeface="Times New Roman" panose="02020603050405020304" pitchFamily="18" charset="0"/>
              </a:rPr>
              <a:t>Tar</a:t>
            </a:r>
            <a:r>
              <a:rPr lang="tr-TR" altLang="en-US" sz="1200" dirty="0">
                <a:solidFill>
                  <a:srgbClr val="000000"/>
                </a:solidFill>
                <a:latin typeface="Arial Narrow" panose="020B0606020202030204" pitchFamily="34" charset="0"/>
              </a:rPr>
              <a:t>ı</a:t>
            </a:r>
            <a:r>
              <a:rPr lang="tr-TR" altLang="en-US" sz="1200" b="1" dirty="0" smtClean="0">
                <a:solidFill>
                  <a:srgbClr val="000000"/>
                </a:solidFill>
                <a:latin typeface="Arial Narrow" panose="020B0606020202030204" pitchFamily="34" charset="0"/>
                <a:cs typeface="Times New Roman" panose="02020603050405020304" pitchFamily="18" charset="0"/>
              </a:rPr>
              <a:t>m </a:t>
            </a:r>
            <a:r>
              <a:rPr lang="tr-TR" altLang="en-US" sz="1200" b="1" dirty="0">
                <a:solidFill>
                  <a:srgbClr val="000000"/>
                </a:solidFill>
                <a:latin typeface="Arial Narrow" panose="020B0606020202030204" pitchFamily="34" charset="0"/>
                <a:cs typeface="Times New Roman" panose="02020603050405020304" pitchFamily="18" charset="0"/>
              </a:rPr>
              <a:t>Bakanlığı</a:t>
            </a:r>
            <a:endParaRPr lang="tr-TR" altLang="en-US" sz="1200" b="1" dirty="0">
              <a:solidFill>
                <a:srgbClr val="000000"/>
              </a:solidFill>
              <a:latin typeface="Arial Narrow" panose="020B0606020202030204" pitchFamily="34" charset="0"/>
            </a:endParaRPr>
          </a:p>
          <a:p>
            <a:pPr algn="ctr">
              <a:spcBef>
                <a:spcPct val="0"/>
              </a:spcBef>
              <a:buClrTx/>
              <a:buSzTx/>
              <a:buNone/>
            </a:pPr>
            <a:r>
              <a:rPr lang="tr-TR" altLang="en-US" sz="1200" b="1" dirty="0" smtClean="0">
                <a:solidFill>
                  <a:srgbClr val="000000"/>
                </a:solidFill>
                <a:latin typeface="Arial Narrow" panose="020B0606020202030204" pitchFamily="34" charset="0"/>
                <a:cs typeface="Times New Roman" panose="02020603050405020304" pitchFamily="18" charset="0"/>
              </a:rPr>
              <a:t>Tar</a:t>
            </a:r>
            <a:r>
              <a:rPr lang="tr-TR" altLang="en-US" sz="1200" dirty="0">
                <a:solidFill>
                  <a:srgbClr val="000000"/>
                </a:solidFill>
                <a:latin typeface="Arial Narrow" panose="020B0606020202030204" pitchFamily="34" charset="0"/>
              </a:rPr>
              <a:t>ı</a:t>
            </a:r>
            <a:r>
              <a:rPr lang="tr-TR" altLang="en-US" sz="1200" b="1" dirty="0" smtClean="0">
                <a:solidFill>
                  <a:srgbClr val="000000"/>
                </a:solidFill>
                <a:latin typeface="Arial Narrow" panose="020B0606020202030204" pitchFamily="34" charset="0"/>
                <a:cs typeface="Times New Roman" panose="02020603050405020304" pitchFamily="18" charset="0"/>
              </a:rPr>
              <a:t>m ve </a:t>
            </a:r>
            <a:r>
              <a:rPr lang="tr-TR" altLang="en-US" sz="1200" b="1" dirty="0" err="1" smtClean="0">
                <a:solidFill>
                  <a:srgbClr val="000000"/>
                </a:solidFill>
                <a:latin typeface="Arial Narrow" panose="020B0606020202030204" pitchFamily="34" charset="0"/>
                <a:cs typeface="Times New Roman" panose="02020603050405020304" pitchFamily="18" charset="0"/>
              </a:rPr>
              <a:t>K</a:t>
            </a:r>
            <a:r>
              <a:rPr lang="tr-TR" altLang="en-US" sz="1200" dirty="0" err="1">
                <a:solidFill>
                  <a:srgbClr val="000000"/>
                </a:solidFill>
                <a:latin typeface="Arial Narrow" panose="020B0606020202030204" pitchFamily="34" charset="0"/>
              </a:rPr>
              <a:t>ı</a:t>
            </a:r>
            <a:r>
              <a:rPr lang="tr-TR" altLang="en-US" sz="1200" b="1" dirty="0" err="1" smtClean="0">
                <a:solidFill>
                  <a:srgbClr val="000000"/>
                </a:solidFill>
                <a:latin typeface="Arial Narrow" panose="020B0606020202030204" pitchFamily="34" charset="0"/>
                <a:cs typeface="Times New Roman" panose="02020603050405020304" pitchFamily="18" charset="0"/>
              </a:rPr>
              <a:t>rs</a:t>
            </a:r>
            <a:r>
              <a:rPr lang="tr-TR" altLang="en-US" sz="1200" b="1" dirty="0" smtClean="0">
                <a:solidFill>
                  <a:srgbClr val="000000"/>
                </a:solidFill>
                <a:latin typeface="Arial Narrow" panose="020B0606020202030204" pitchFamily="34" charset="0"/>
                <a:cs typeface="Times New Roman" panose="02020603050405020304" pitchFamily="18" charset="0"/>
              </a:rPr>
              <a:t>. </a:t>
            </a:r>
            <a:r>
              <a:rPr lang="tr-TR" altLang="en-US" sz="1200" b="1" dirty="0" err="1" smtClean="0">
                <a:solidFill>
                  <a:srgbClr val="000000"/>
                </a:solidFill>
                <a:latin typeface="Arial Narrow" panose="020B0606020202030204" pitchFamily="34" charset="0"/>
                <a:cs typeface="Times New Roman" panose="02020603050405020304" pitchFamily="18" charset="0"/>
              </a:rPr>
              <a:t>Kalk</a:t>
            </a:r>
            <a:r>
              <a:rPr lang="tr-TR" altLang="en-US" sz="1200" dirty="0" err="1">
                <a:solidFill>
                  <a:srgbClr val="000000"/>
                </a:solidFill>
                <a:latin typeface="Arial Narrow" panose="020B0606020202030204" pitchFamily="34" charset="0"/>
              </a:rPr>
              <a:t>ı</a:t>
            </a:r>
            <a:r>
              <a:rPr lang="tr-TR" altLang="en-US" sz="1200" b="1" dirty="0" err="1" smtClean="0">
                <a:solidFill>
                  <a:srgbClr val="000000"/>
                </a:solidFill>
                <a:latin typeface="Arial Narrow" panose="020B0606020202030204" pitchFamily="34" charset="0"/>
                <a:cs typeface="Times New Roman" panose="02020603050405020304" pitchFamily="18" charset="0"/>
              </a:rPr>
              <a:t>nm</a:t>
            </a:r>
            <a:r>
              <a:rPr lang="tr-TR" altLang="en-US" sz="1200" b="1" dirty="0" smtClean="0">
                <a:solidFill>
                  <a:srgbClr val="000000"/>
                </a:solidFill>
                <a:latin typeface="Arial Narrow" panose="020B0606020202030204" pitchFamily="34" charset="0"/>
                <a:cs typeface="Times New Roman" panose="02020603050405020304" pitchFamily="18" charset="0"/>
              </a:rPr>
              <a:t>. </a:t>
            </a:r>
            <a:r>
              <a:rPr lang="tr-TR" altLang="en-US" sz="1200" b="1" dirty="0" err="1" smtClean="0">
                <a:solidFill>
                  <a:srgbClr val="000000"/>
                </a:solidFill>
                <a:latin typeface="Arial Narrow" panose="020B0606020202030204" pitchFamily="34" charset="0"/>
                <a:cs typeface="Times New Roman" panose="02020603050405020304" pitchFamily="18" charset="0"/>
              </a:rPr>
              <a:t>Destekl</a:t>
            </a:r>
            <a:r>
              <a:rPr lang="tr-TR" altLang="en-US" sz="1200" b="1" dirty="0" smtClean="0">
                <a:solidFill>
                  <a:srgbClr val="000000"/>
                </a:solidFill>
                <a:latin typeface="Arial Narrow" panose="020B0606020202030204" pitchFamily="34" charset="0"/>
                <a:cs typeface="Times New Roman" panose="02020603050405020304" pitchFamily="18" charset="0"/>
              </a:rPr>
              <a:t>. </a:t>
            </a:r>
            <a:r>
              <a:rPr lang="tr-TR" altLang="en-US" sz="1200" b="1" dirty="0" err="1" smtClean="0">
                <a:solidFill>
                  <a:srgbClr val="000000"/>
                </a:solidFill>
                <a:latin typeface="Arial Narrow" panose="020B0606020202030204" pitchFamily="34" charset="0"/>
                <a:cs typeface="Times New Roman" panose="02020603050405020304" pitchFamily="18" charset="0"/>
              </a:rPr>
              <a:t>Krm</a:t>
            </a:r>
            <a:endParaRPr lang="tr-TR" altLang="en-US" sz="1200" b="1" dirty="0" smtClean="0">
              <a:solidFill>
                <a:srgbClr val="000000"/>
              </a:solidFill>
              <a:latin typeface="Arial Narrow" panose="020B0606020202030204" pitchFamily="34" charset="0"/>
              <a:cs typeface="Times New Roman" panose="02020603050405020304" pitchFamily="18" charset="0"/>
            </a:endParaRPr>
          </a:p>
          <a:p>
            <a:pPr algn="ctr">
              <a:spcBef>
                <a:spcPct val="0"/>
              </a:spcBef>
              <a:buClrTx/>
              <a:buSzTx/>
              <a:buNone/>
            </a:pPr>
            <a:r>
              <a:rPr lang="tr-TR" altLang="en-US" sz="1200" b="1" dirty="0" smtClean="0">
                <a:solidFill>
                  <a:srgbClr val="000000"/>
                </a:solidFill>
                <a:latin typeface="Arial Narrow" panose="020B0606020202030204" pitchFamily="34" charset="0"/>
                <a:cs typeface="Times New Roman" panose="02020603050405020304" pitchFamily="18" charset="0"/>
              </a:rPr>
              <a:t>(IPARD)</a:t>
            </a:r>
            <a:endParaRPr lang="tr-TR" altLang="en-US" sz="1200" dirty="0">
              <a:solidFill>
                <a:srgbClr val="000000"/>
              </a:solidFill>
              <a:latin typeface="Arial Narrow" panose="020B0606020202030204" pitchFamily="34" charset="0"/>
            </a:endParaRPr>
          </a:p>
        </p:txBody>
      </p:sp>
      <p:sp>
        <p:nvSpPr>
          <p:cNvPr id="68" name="Line 9"/>
          <p:cNvSpPr>
            <a:spLocks noChangeShapeType="1"/>
          </p:cNvSpPr>
          <p:nvPr/>
        </p:nvSpPr>
        <p:spPr bwMode="auto">
          <a:xfrm>
            <a:off x="11676318" y="5859326"/>
            <a:ext cx="26808" cy="240925"/>
          </a:xfrm>
          <a:prstGeom prst="line">
            <a:avLst/>
          </a:prstGeom>
          <a:noFill/>
          <a:ln w="952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tr-TR"/>
          </a:p>
        </p:txBody>
      </p:sp>
    </p:spTree>
    <p:extLst>
      <p:ext uri="{BB962C8B-B14F-4D97-AF65-F5344CB8AC3E}">
        <p14:creationId xmlns:p14="http://schemas.microsoft.com/office/powerpoint/2010/main" val="26474624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40632" y="192505"/>
            <a:ext cx="11113168" cy="5984458"/>
          </a:xfrm>
        </p:spPr>
        <p:txBody>
          <a:bodyPr/>
          <a:lstStyle/>
          <a:p>
            <a:pPr marL="0" indent="0">
              <a:buNone/>
            </a:pPr>
            <a:endParaRPr lang="tr-TR" sz="800" b="1" dirty="0"/>
          </a:p>
          <a:p>
            <a:pPr marL="0" indent="0">
              <a:buNone/>
            </a:pPr>
            <a:r>
              <a:rPr lang="tr-TR" b="1" dirty="0" smtClean="0"/>
              <a:t> 2002-2016 </a:t>
            </a:r>
            <a:r>
              <a:rPr lang="tr-TR" b="1" dirty="0"/>
              <a:t>DÖNEMİ İÇERİSİNDE UYGULANAN AB HİBE PROGRAMLARI </a:t>
            </a:r>
            <a:endParaRPr lang="tr-TR" b="1" dirty="0" smtClean="0"/>
          </a:p>
          <a:p>
            <a:pPr marL="0" indent="0">
              <a:buNone/>
            </a:pPr>
            <a:endParaRPr lang="tr-TR" b="1" dirty="0"/>
          </a:p>
        </p:txBody>
      </p:sp>
      <p:pic>
        <p:nvPicPr>
          <p:cNvPr id="6" name="İçerik Yer Tutucusu 1"/>
          <p:cNvPicPr>
            <a:picLocks noChangeAspect="1"/>
          </p:cNvPicPr>
          <p:nvPr/>
        </p:nvPicPr>
        <p:blipFill rotWithShape="1">
          <a:blip r:embed="rId2"/>
          <a:srcRect l="25364" t="24935" r="25936" b="27889"/>
          <a:stretch/>
        </p:blipFill>
        <p:spPr>
          <a:xfrm>
            <a:off x="1796715" y="1355631"/>
            <a:ext cx="8493563" cy="4628074"/>
          </a:xfrm>
          <a:prstGeom prst="rect">
            <a:avLst/>
          </a:prstGeom>
        </p:spPr>
      </p:pic>
      <p:sp>
        <p:nvSpPr>
          <p:cNvPr id="2" name="Slide Number Placeholder 1"/>
          <p:cNvSpPr>
            <a:spLocks noGrp="1"/>
          </p:cNvSpPr>
          <p:nvPr>
            <p:ph type="sldNum" sz="quarter" idx="12"/>
          </p:nvPr>
        </p:nvSpPr>
        <p:spPr/>
        <p:txBody>
          <a:bodyPr/>
          <a:lstStyle/>
          <a:p>
            <a:fld id="{13827658-01A0-44A8-AFEE-F2BFBBA0C7A6}" type="slidenum">
              <a:rPr lang="tr-TR" smtClean="0"/>
              <a:t>65</a:t>
            </a:fld>
            <a:endParaRPr lang="tr-TR"/>
          </a:p>
        </p:txBody>
      </p:sp>
    </p:spTree>
    <p:extLst>
      <p:ext uri="{BB962C8B-B14F-4D97-AF65-F5344CB8AC3E}">
        <p14:creationId xmlns:p14="http://schemas.microsoft.com/office/powerpoint/2010/main" val="13096794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rotWithShape="1">
          <a:blip r:embed="rId2"/>
          <a:srcRect l="25188" t="38356" r="26174" b="13524"/>
          <a:stretch/>
        </p:blipFill>
        <p:spPr>
          <a:xfrm>
            <a:off x="657726" y="350136"/>
            <a:ext cx="10612855" cy="5906285"/>
          </a:xfrm>
          <a:prstGeom prst="rect">
            <a:avLst/>
          </a:prstGeom>
        </p:spPr>
      </p:pic>
      <p:sp>
        <p:nvSpPr>
          <p:cNvPr id="2" name="Slide Number Placeholder 1"/>
          <p:cNvSpPr>
            <a:spLocks noGrp="1"/>
          </p:cNvSpPr>
          <p:nvPr>
            <p:ph type="sldNum" sz="quarter" idx="12"/>
          </p:nvPr>
        </p:nvSpPr>
        <p:spPr/>
        <p:txBody>
          <a:bodyPr/>
          <a:lstStyle/>
          <a:p>
            <a:fld id="{13827658-01A0-44A8-AFEE-F2BFBBA0C7A6}" type="slidenum">
              <a:rPr lang="tr-TR" smtClean="0"/>
              <a:t>66</a:t>
            </a:fld>
            <a:endParaRPr lang="tr-TR"/>
          </a:p>
        </p:txBody>
      </p:sp>
    </p:spTree>
    <p:extLst>
      <p:ext uri="{BB962C8B-B14F-4D97-AF65-F5344CB8AC3E}">
        <p14:creationId xmlns:p14="http://schemas.microsoft.com/office/powerpoint/2010/main" val="18899277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çerik Yer Tutucusu 7"/>
          <p:cNvSpPr>
            <a:spLocks noGrp="1"/>
          </p:cNvSpPr>
          <p:nvPr>
            <p:ph idx="1"/>
          </p:nvPr>
        </p:nvSpPr>
        <p:spPr>
          <a:xfrm>
            <a:off x="192505" y="176463"/>
            <a:ext cx="11646569" cy="6481011"/>
          </a:xfrm>
        </p:spPr>
        <p:txBody>
          <a:bodyPr>
            <a:normAutofit/>
          </a:bodyPr>
          <a:lstStyle/>
          <a:p>
            <a:pPr marL="0" indent="0">
              <a:buNone/>
            </a:pPr>
            <a:r>
              <a:rPr lang="tr-TR" sz="3200" b="1" dirty="0" smtClean="0"/>
              <a:t>Hibe Programlarının </a:t>
            </a:r>
            <a:r>
              <a:rPr lang="tr-TR" sz="3200" b="1" dirty="0"/>
              <a:t>Duyurusu Nasıl Yapılır? (Teklif Çağrıları) </a:t>
            </a:r>
            <a:endParaRPr lang="tr-TR" sz="3200" b="1" dirty="0" smtClean="0"/>
          </a:p>
          <a:p>
            <a:pPr marL="0" indent="0">
              <a:buNone/>
            </a:pPr>
            <a:endParaRPr lang="tr-TR" sz="3200" b="1" dirty="0"/>
          </a:p>
        </p:txBody>
      </p:sp>
      <p:pic>
        <p:nvPicPr>
          <p:cNvPr id="3" name="İçerik Yer Tutucusu 1"/>
          <p:cNvPicPr>
            <a:picLocks noChangeAspect="1"/>
          </p:cNvPicPr>
          <p:nvPr/>
        </p:nvPicPr>
        <p:blipFill rotWithShape="1">
          <a:blip r:embed="rId2"/>
          <a:srcRect l="24941" t="25496" r="25881" b="26428"/>
          <a:stretch/>
        </p:blipFill>
        <p:spPr>
          <a:xfrm>
            <a:off x="962527" y="907912"/>
            <a:ext cx="8688004" cy="4777482"/>
          </a:xfrm>
          <a:prstGeom prst="rect">
            <a:avLst/>
          </a:prstGeom>
        </p:spPr>
      </p:pic>
      <p:sp>
        <p:nvSpPr>
          <p:cNvPr id="2" name="Slide Number Placeholder 1"/>
          <p:cNvSpPr>
            <a:spLocks noGrp="1"/>
          </p:cNvSpPr>
          <p:nvPr>
            <p:ph type="sldNum" sz="quarter" idx="12"/>
          </p:nvPr>
        </p:nvSpPr>
        <p:spPr/>
        <p:txBody>
          <a:bodyPr/>
          <a:lstStyle/>
          <a:p>
            <a:fld id="{13827658-01A0-44A8-AFEE-F2BFBBA0C7A6}" type="slidenum">
              <a:rPr lang="tr-TR" smtClean="0"/>
              <a:t>67</a:t>
            </a:fld>
            <a:endParaRPr lang="tr-TR"/>
          </a:p>
        </p:txBody>
      </p:sp>
    </p:spTree>
    <p:extLst>
      <p:ext uri="{BB962C8B-B14F-4D97-AF65-F5344CB8AC3E}">
        <p14:creationId xmlns:p14="http://schemas.microsoft.com/office/powerpoint/2010/main" val="327027427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6463" y="112295"/>
            <a:ext cx="11774905" cy="6609347"/>
          </a:xfrm>
        </p:spPr>
        <p:txBody>
          <a:bodyPr>
            <a:normAutofit/>
          </a:bodyPr>
          <a:lstStyle/>
          <a:p>
            <a:pPr marL="0" indent="0" algn="ctr">
              <a:buNone/>
            </a:pPr>
            <a:endParaRPr lang="tr-TR" sz="1200" b="1" dirty="0" smtClean="0"/>
          </a:p>
          <a:p>
            <a:pPr marL="0" indent="0" algn="ctr">
              <a:buNone/>
            </a:pPr>
            <a:r>
              <a:rPr lang="tr-TR" sz="3200" b="1" dirty="0" smtClean="0"/>
              <a:t>               </a:t>
            </a:r>
          </a:p>
          <a:p>
            <a:pPr marL="0" indent="0" algn="ctr">
              <a:buNone/>
            </a:pPr>
            <a:endParaRPr lang="tr-TR" sz="3200" b="1" dirty="0"/>
          </a:p>
          <a:p>
            <a:pPr marL="0" indent="0" algn="ctr">
              <a:buNone/>
            </a:pPr>
            <a:endParaRPr lang="tr-TR" sz="3200" b="1" dirty="0" smtClean="0"/>
          </a:p>
          <a:p>
            <a:pPr marL="0" indent="0" algn="ctr">
              <a:buNone/>
            </a:pPr>
            <a:endParaRPr lang="tr-TR" sz="3200" b="1" dirty="0"/>
          </a:p>
          <a:p>
            <a:pPr marL="0" indent="0" algn="ctr">
              <a:buNone/>
            </a:pPr>
            <a:endParaRPr lang="tr-TR" sz="3200" b="1" dirty="0" smtClean="0"/>
          </a:p>
          <a:p>
            <a:pPr marL="0" indent="0" algn="ctr">
              <a:buNone/>
            </a:pPr>
            <a:r>
              <a:rPr lang="tr-TR" sz="3200" b="1" dirty="0" smtClean="0"/>
              <a:t>AVRUPA BİRLİĞİ BAKANLIĞI - TÜRKİYE ULUSAL AJANSI</a:t>
            </a:r>
          </a:p>
          <a:p>
            <a:pPr marL="0" indent="0" algn="ctr">
              <a:buNone/>
            </a:pPr>
            <a:endParaRPr lang="tr-TR" sz="3200" b="1" dirty="0" smtClean="0"/>
          </a:p>
          <a:p>
            <a:pPr marL="0" indent="0" algn="ctr">
              <a:buNone/>
            </a:pPr>
            <a:r>
              <a:rPr lang="tr-TR" sz="3200" b="1" dirty="0" smtClean="0"/>
              <a:t>ERASMUS</a:t>
            </a:r>
            <a:r>
              <a:rPr lang="tr-TR" sz="3200" b="1" dirty="0"/>
              <a:t>+ </a:t>
            </a:r>
            <a:endParaRPr lang="tr-TR" sz="3200" b="1" dirty="0" smtClean="0"/>
          </a:p>
          <a:p>
            <a:pPr marL="0" indent="0" algn="ctr">
              <a:buNone/>
            </a:pPr>
            <a:r>
              <a:rPr lang="tr-TR" sz="3200" dirty="0" smtClean="0"/>
              <a:t>(</a:t>
            </a:r>
            <a:r>
              <a:rPr lang="tr-TR" sz="3200" dirty="0"/>
              <a:t>2014-2020) </a:t>
            </a:r>
            <a:endParaRPr lang="tr-TR" sz="3200" b="1" dirty="0"/>
          </a:p>
        </p:txBody>
      </p:sp>
      <p:pic>
        <p:nvPicPr>
          <p:cNvPr id="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8021" y="620219"/>
            <a:ext cx="3930316" cy="2456447"/>
          </a:xfrm>
          <a:prstGeom prst="rect">
            <a:avLst/>
          </a:prstGeom>
          <a:noFill/>
          <a:extLst>
            <a:ext uri="{909E8E84-426E-40dd-AFC4-6F175D3DCCD1}">
              <a14:hiddenFill xmlns:a14="http://schemas.microsoft.com/office/drawing/2010/main" xmlns="">
                <a:solidFill>
                  <a:srgbClr val="FFFFFF"/>
                </a:solidFill>
              </a14:hiddenFill>
            </a:ext>
          </a:extLst>
        </p:spPr>
      </p:pic>
      <p:sp>
        <p:nvSpPr>
          <p:cNvPr id="2" name="Slide Number Placeholder 1"/>
          <p:cNvSpPr>
            <a:spLocks noGrp="1"/>
          </p:cNvSpPr>
          <p:nvPr>
            <p:ph type="sldNum" sz="quarter" idx="12"/>
          </p:nvPr>
        </p:nvSpPr>
        <p:spPr/>
        <p:txBody>
          <a:bodyPr/>
          <a:lstStyle/>
          <a:p>
            <a:fld id="{13827658-01A0-44A8-AFEE-F2BFBBA0C7A6}" type="slidenum">
              <a:rPr lang="tr-TR" smtClean="0"/>
              <a:t>68</a:t>
            </a:fld>
            <a:endParaRPr lang="tr-TR"/>
          </a:p>
        </p:txBody>
      </p:sp>
    </p:spTree>
    <p:extLst>
      <p:ext uri="{BB962C8B-B14F-4D97-AF65-F5344CB8AC3E}">
        <p14:creationId xmlns:p14="http://schemas.microsoft.com/office/powerpoint/2010/main" val="30599609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çerik Yer Tutucusu 1"/>
          <p:cNvSpPr>
            <a:spLocks noGrp="1"/>
          </p:cNvSpPr>
          <p:nvPr>
            <p:ph idx="1"/>
          </p:nvPr>
        </p:nvSpPr>
        <p:spPr>
          <a:xfrm>
            <a:off x="192505" y="208548"/>
            <a:ext cx="11598442" cy="6352674"/>
          </a:xfrm>
        </p:spPr>
        <p:txBody>
          <a:bodyPr/>
          <a:lstStyle/>
          <a:p>
            <a:pPr marL="0" indent="0">
              <a:buNone/>
            </a:pPr>
            <a:endParaRPr lang="tr-TR" dirty="0" smtClean="0"/>
          </a:p>
          <a:p>
            <a:pPr marL="0" indent="0">
              <a:buNone/>
            </a:pPr>
            <a:r>
              <a:rPr lang="tr-TR" dirty="0" err="1" smtClean="0"/>
              <a:t>Erasmus</a:t>
            </a:r>
            <a:r>
              <a:rPr lang="tr-TR" dirty="0"/>
              <a:t>+ </a:t>
            </a:r>
            <a:r>
              <a:rPr lang="tr-TR" dirty="0" smtClean="0"/>
              <a:t>Programı (2014-2020); </a:t>
            </a:r>
            <a:r>
              <a:rPr lang="tr-TR" dirty="0"/>
              <a:t>A</a:t>
            </a:r>
            <a:r>
              <a:rPr lang="tr-TR" dirty="0" smtClean="0"/>
              <a:t>vrupa </a:t>
            </a:r>
            <a:r>
              <a:rPr lang="tr-TR" dirty="0"/>
              <a:t>Birliği'nin </a:t>
            </a:r>
            <a:r>
              <a:rPr lang="tr-TR" b="1" dirty="0"/>
              <a:t>eğitim, gençlik ve spor </a:t>
            </a:r>
            <a:r>
              <a:rPr lang="tr-TR" dirty="0"/>
              <a:t>alanındaki hibe </a:t>
            </a:r>
            <a:r>
              <a:rPr lang="tr-TR" dirty="0" smtClean="0"/>
              <a:t>programı</a:t>
            </a:r>
            <a:r>
              <a:rPr lang="tr-TR" dirty="0"/>
              <a:t>dır</a:t>
            </a:r>
            <a:r>
              <a:rPr lang="tr-TR" dirty="0" smtClean="0"/>
              <a:t>.</a:t>
            </a:r>
          </a:p>
          <a:p>
            <a:pPr marL="0" indent="0">
              <a:buNone/>
            </a:pPr>
            <a:endParaRPr lang="tr-TR" sz="1000" dirty="0" smtClean="0"/>
          </a:p>
          <a:p>
            <a:pPr lvl="1"/>
            <a:r>
              <a:rPr lang="tr-TR" sz="2800" dirty="0"/>
              <a:t>okul eğitimi, </a:t>
            </a:r>
            <a:endParaRPr lang="tr-TR" sz="2800" dirty="0" smtClean="0"/>
          </a:p>
          <a:p>
            <a:pPr lvl="1"/>
            <a:r>
              <a:rPr lang="tr-TR" sz="2800" dirty="0" smtClean="0"/>
              <a:t>yükseköğretim</a:t>
            </a:r>
            <a:r>
              <a:rPr lang="tr-TR" sz="2800" dirty="0"/>
              <a:t>, </a:t>
            </a:r>
            <a:endParaRPr lang="tr-TR" sz="2800" dirty="0" smtClean="0"/>
          </a:p>
          <a:p>
            <a:pPr lvl="1"/>
            <a:r>
              <a:rPr lang="tr-TR" sz="2800" dirty="0" smtClean="0"/>
              <a:t>mesleki </a:t>
            </a:r>
            <a:r>
              <a:rPr lang="tr-TR" sz="2800" dirty="0"/>
              <a:t>eğitim, </a:t>
            </a:r>
            <a:endParaRPr lang="tr-TR" sz="2800" dirty="0" smtClean="0"/>
          </a:p>
          <a:p>
            <a:pPr lvl="1"/>
            <a:r>
              <a:rPr lang="tr-TR" sz="2800" dirty="0" smtClean="0"/>
              <a:t>yetişkin </a:t>
            </a:r>
            <a:r>
              <a:rPr lang="tr-TR" sz="2800" dirty="0"/>
              <a:t>eğitimi ve </a:t>
            </a:r>
            <a:endParaRPr lang="tr-TR" sz="2800" dirty="0" smtClean="0"/>
          </a:p>
          <a:p>
            <a:pPr lvl="1"/>
            <a:r>
              <a:rPr lang="tr-TR" sz="2800" dirty="0" smtClean="0"/>
              <a:t>gençlik </a:t>
            </a:r>
            <a:r>
              <a:rPr lang="tr-TR" sz="2800" dirty="0"/>
              <a:t>alanına yönelik destekler </a:t>
            </a:r>
            <a:endParaRPr lang="tr-TR" sz="2800" dirty="0" smtClean="0"/>
          </a:p>
          <a:p>
            <a:pPr lvl="1"/>
            <a:r>
              <a:rPr lang="tr-TR" sz="2800" dirty="0" smtClean="0"/>
              <a:t>ayr</a:t>
            </a:r>
            <a:r>
              <a:rPr lang="tr-TR" sz="2800" dirty="0"/>
              <a:t>ı</a:t>
            </a:r>
            <a:r>
              <a:rPr lang="tr-TR" sz="2800" dirty="0" smtClean="0"/>
              <a:t>ca spor </a:t>
            </a:r>
            <a:r>
              <a:rPr lang="tr-TR" sz="2800" dirty="0"/>
              <a:t>alanındaki projelere de hibe desteği sağlanmaktadır.</a:t>
            </a:r>
            <a:endParaRPr lang="tr-TR" sz="2800" i="1" dirty="0"/>
          </a:p>
          <a:p>
            <a:endParaRPr lang="tr-TR" dirty="0" smtClean="0"/>
          </a:p>
          <a:p>
            <a:pPr marL="0" indent="0">
              <a:buNone/>
            </a:pPr>
            <a:endParaRPr lang="tr-TR" dirty="0"/>
          </a:p>
          <a:p>
            <a:endParaRPr lang="tr-TR" dirty="0"/>
          </a:p>
        </p:txBody>
      </p:sp>
      <p:sp>
        <p:nvSpPr>
          <p:cNvPr id="3" name="Slide Number Placeholder 2"/>
          <p:cNvSpPr>
            <a:spLocks noGrp="1"/>
          </p:cNvSpPr>
          <p:nvPr>
            <p:ph type="sldNum" sz="quarter" idx="12"/>
          </p:nvPr>
        </p:nvSpPr>
        <p:spPr/>
        <p:txBody>
          <a:bodyPr/>
          <a:lstStyle/>
          <a:p>
            <a:fld id="{13827658-01A0-44A8-AFEE-F2BFBBA0C7A6}" type="slidenum">
              <a:rPr lang="tr-TR" smtClean="0"/>
              <a:t>69</a:t>
            </a:fld>
            <a:endParaRPr lang="tr-TR"/>
          </a:p>
        </p:txBody>
      </p:sp>
    </p:spTree>
    <p:extLst>
      <p:ext uri="{BB962C8B-B14F-4D97-AF65-F5344CB8AC3E}">
        <p14:creationId xmlns:p14="http://schemas.microsoft.com/office/powerpoint/2010/main" val="4253204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33542" y="667693"/>
            <a:ext cx="9659389" cy="499828"/>
          </a:xfrm>
        </p:spPr>
        <p:txBody>
          <a:bodyPr>
            <a:noAutofit/>
          </a:bodyPr>
          <a:lstStyle/>
          <a:p>
            <a:pPr algn="ctr"/>
            <a:r>
              <a:rPr lang="tr-TR" sz="3600" b="1" dirty="0">
                <a:latin typeface="Times New Roman" panose="02020603050405020304" pitchFamily="18" charset="0"/>
                <a:cs typeface="Times New Roman" panose="02020603050405020304" pitchFamily="18" charset="0"/>
              </a:rPr>
              <a:t>1001 - Bilimsel ve Teknolojik Araştırma Projelerini Destekleme </a:t>
            </a:r>
            <a:r>
              <a:rPr lang="tr-TR" sz="3600" b="1" dirty="0" smtClean="0">
                <a:latin typeface="Times New Roman" panose="02020603050405020304" pitchFamily="18" charset="0"/>
                <a:cs typeface="Times New Roman" panose="02020603050405020304" pitchFamily="18" charset="0"/>
              </a:rPr>
              <a:t>Programı</a:t>
            </a:r>
            <a:endParaRPr lang="tr-TR" sz="3600"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131086" y="1820325"/>
            <a:ext cx="11488828" cy="4874434"/>
          </a:xfrm>
        </p:spPr>
        <p:txBody>
          <a:bodyPr>
            <a:normAutofit/>
          </a:bodyPr>
          <a:lstStyle/>
          <a:p>
            <a:pPr marL="0" indent="0" algn="just">
              <a:buNone/>
            </a:pPr>
            <a:r>
              <a:rPr lang="tr-TR" sz="2400" b="1" dirty="0" smtClean="0">
                <a:latin typeface="Times New Roman" panose="02020603050405020304" pitchFamily="18" charset="0"/>
                <a:cs typeface="Times New Roman" panose="02020603050405020304" pitchFamily="18" charset="0"/>
              </a:rPr>
              <a:t>Programın Amacı: 	</a:t>
            </a:r>
          </a:p>
          <a:p>
            <a:pPr marL="0" indent="0" algn="just">
              <a:buNone/>
            </a:pPr>
            <a:r>
              <a:rPr lang="tr-TR" sz="2400" b="1" dirty="0">
                <a:latin typeface="Times New Roman" panose="02020603050405020304" pitchFamily="18" charset="0"/>
                <a:cs typeface="Times New Roman" panose="02020603050405020304" pitchFamily="18" charset="0"/>
              </a:rPr>
              <a:t>	</a:t>
            </a:r>
            <a:r>
              <a:rPr lang="tr-TR" sz="2400" dirty="0" smtClean="0">
                <a:latin typeface="Times New Roman" panose="02020603050405020304" pitchFamily="18" charset="0"/>
                <a:cs typeface="Times New Roman" panose="02020603050405020304" pitchFamily="18" charset="0"/>
              </a:rPr>
              <a:t>Yeni </a:t>
            </a:r>
            <a:r>
              <a:rPr lang="tr-TR" sz="2400" dirty="0">
                <a:latin typeface="Times New Roman" panose="02020603050405020304" pitchFamily="18" charset="0"/>
                <a:cs typeface="Times New Roman" panose="02020603050405020304" pitchFamily="18" charset="0"/>
              </a:rPr>
              <a:t>bilgiler üretilmesi, </a:t>
            </a:r>
            <a:endParaRPr lang="tr-TR" sz="2400" dirty="0" smtClean="0">
              <a:latin typeface="Times New Roman" panose="02020603050405020304" pitchFamily="18" charset="0"/>
              <a:cs typeface="Times New Roman" panose="02020603050405020304" pitchFamily="18" charset="0"/>
            </a:endParaRPr>
          </a:p>
          <a:p>
            <a:pPr marL="0" indent="0" algn="just">
              <a:buNone/>
            </a:pPr>
            <a:r>
              <a:rPr lang="tr-TR" sz="2400" dirty="0">
                <a:latin typeface="Times New Roman" panose="02020603050405020304" pitchFamily="18" charset="0"/>
                <a:cs typeface="Times New Roman" panose="02020603050405020304" pitchFamily="18" charset="0"/>
              </a:rPr>
              <a:t>	</a:t>
            </a:r>
            <a:r>
              <a:rPr lang="tr-TR" sz="2400" dirty="0" smtClean="0">
                <a:latin typeface="Times New Roman" panose="02020603050405020304" pitchFamily="18" charset="0"/>
                <a:cs typeface="Times New Roman" panose="02020603050405020304" pitchFamily="18" charset="0"/>
              </a:rPr>
              <a:t>Bilimsel </a:t>
            </a:r>
            <a:r>
              <a:rPr lang="tr-TR" sz="2400" dirty="0">
                <a:latin typeface="Times New Roman" panose="02020603050405020304" pitchFamily="18" charset="0"/>
                <a:cs typeface="Times New Roman" panose="02020603050405020304" pitchFamily="18" charset="0"/>
              </a:rPr>
              <a:t>yorumların yapılması veya </a:t>
            </a:r>
            <a:endParaRPr lang="tr-TR" sz="2400" dirty="0" smtClean="0">
              <a:latin typeface="Times New Roman" panose="02020603050405020304" pitchFamily="18" charset="0"/>
              <a:cs typeface="Times New Roman" panose="02020603050405020304" pitchFamily="18" charset="0"/>
            </a:endParaRPr>
          </a:p>
          <a:p>
            <a:pPr marL="0" indent="0" algn="just">
              <a:buNone/>
            </a:pPr>
            <a:r>
              <a:rPr lang="tr-TR" sz="2400" dirty="0">
                <a:latin typeface="Times New Roman" panose="02020603050405020304" pitchFamily="18" charset="0"/>
                <a:cs typeface="Times New Roman" panose="02020603050405020304" pitchFamily="18" charset="0"/>
              </a:rPr>
              <a:t> </a:t>
            </a:r>
            <a:r>
              <a:rPr lang="tr-TR" sz="2400" dirty="0" smtClean="0">
                <a:latin typeface="Times New Roman" panose="02020603050405020304" pitchFamily="18" charset="0"/>
                <a:cs typeface="Times New Roman" panose="02020603050405020304" pitchFamily="18" charset="0"/>
              </a:rPr>
              <a:t>           Teknolojik </a:t>
            </a:r>
            <a:r>
              <a:rPr lang="tr-TR" sz="2400" dirty="0">
                <a:latin typeface="Times New Roman" panose="02020603050405020304" pitchFamily="18" charset="0"/>
                <a:cs typeface="Times New Roman" panose="02020603050405020304" pitchFamily="18" charset="0"/>
              </a:rPr>
              <a:t>problemlerin çözümlenmesi </a:t>
            </a:r>
            <a:endParaRPr lang="tr-TR" sz="2400" dirty="0" smtClean="0">
              <a:latin typeface="Times New Roman" panose="02020603050405020304" pitchFamily="18" charset="0"/>
              <a:cs typeface="Times New Roman" panose="02020603050405020304" pitchFamily="18" charset="0"/>
            </a:endParaRPr>
          </a:p>
          <a:p>
            <a:pPr marL="0" indent="0" algn="just">
              <a:buNone/>
            </a:pPr>
            <a:r>
              <a:rPr lang="tr-TR" sz="2400" dirty="0" smtClean="0">
                <a:latin typeface="Times New Roman" panose="02020603050405020304" pitchFamily="18" charset="0"/>
                <a:cs typeface="Times New Roman" panose="02020603050405020304" pitchFamily="18" charset="0"/>
              </a:rPr>
              <a:t>için </a:t>
            </a:r>
            <a:r>
              <a:rPr lang="tr-TR" sz="2400" dirty="0">
                <a:latin typeface="Times New Roman" panose="02020603050405020304" pitchFamily="18" charset="0"/>
                <a:cs typeface="Times New Roman" panose="02020603050405020304" pitchFamily="18" charset="0"/>
              </a:rPr>
              <a:t>bilimsel esaslara uygun olan </a:t>
            </a:r>
            <a:r>
              <a:rPr lang="tr-TR" sz="2400" dirty="0" smtClean="0">
                <a:latin typeface="Times New Roman" panose="02020603050405020304" pitchFamily="18" charset="0"/>
                <a:cs typeface="Times New Roman" panose="02020603050405020304" pitchFamily="18" charset="0"/>
              </a:rPr>
              <a:t>projeleri </a:t>
            </a:r>
            <a:r>
              <a:rPr lang="tr-TR" sz="2400" dirty="0">
                <a:latin typeface="Times New Roman" panose="02020603050405020304" pitchFamily="18" charset="0"/>
                <a:cs typeface="Times New Roman" panose="02020603050405020304" pitchFamily="18" charset="0"/>
              </a:rPr>
              <a:t>desteklemektir</a:t>
            </a:r>
            <a:r>
              <a:rPr lang="tr-TR" sz="2400" dirty="0" smtClean="0">
                <a:latin typeface="Times New Roman" panose="02020603050405020304" pitchFamily="18" charset="0"/>
                <a:cs typeface="Times New Roman" panose="02020603050405020304" pitchFamily="18" charset="0"/>
              </a:rPr>
              <a:t>.</a:t>
            </a:r>
          </a:p>
          <a:p>
            <a:pPr marL="0" indent="0">
              <a:buNone/>
            </a:pPr>
            <a:endParaRPr lang="tr-TR" dirty="0" smtClean="0">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a:p>
            <a:pPr marL="0" indent="0" fontAlgn="base">
              <a:buNone/>
            </a:pPr>
            <a:endParaRPr lang="tr-TR" b="1" dirty="0" smtClean="0">
              <a:latin typeface="Times New Roman" panose="02020603050405020304" pitchFamily="18" charset="0"/>
              <a:cs typeface="Times New Roman" panose="02020603050405020304" pitchFamily="18" charset="0"/>
            </a:endParaRPr>
          </a:p>
          <a:p>
            <a:pPr marL="0" indent="0" fontAlgn="base">
              <a:buNone/>
            </a:pPr>
            <a:endParaRPr lang="tr-TR" b="1" dirty="0">
              <a:latin typeface="Times New Roman" panose="02020603050405020304" pitchFamily="18" charset="0"/>
              <a:cs typeface="Times New Roman" panose="02020603050405020304" pitchFamily="18" charset="0"/>
            </a:endParaRPr>
          </a:p>
          <a:p>
            <a:pPr marL="0" indent="0" fontAlgn="base">
              <a:buNone/>
            </a:pPr>
            <a:endParaRPr lang="tr-TR" b="1" dirty="0" smtClean="0">
              <a:latin typeface="Times New Roman" panose="02020603050405020304" pitchFamily="18" charset="0"/>
              <a:cs typeface="Times New Roman" panose="02020603050405020304" pitchFamily="18" charset="0"/>
            </a:endParaRPr>
          </a:p>
          <a:p>
            <a:pPr marL="0" indent="0" fontAlgn="base">
              <a:buNone/>
            </a:pPr>
            <a:endParaRPr lang="tr-TR" b="1" dirty="0">
              <a:latin typeface="Times New Roman" panose="02020603050405020304" pitchFamily="18" charset="0"/>
              <a:cs typeface="Times New Roman" panose="02020603050405020304" pitchFamily="18" charset="0"/>
            </a:endParaRPr>
          </a:p>
          <a:p>
            <a:pPr marL="0" indent="0" fontAlgn="base">
              <a:buNone/>
            </a:pPr>
            <a:endParaRPr lang="tr-TR" b="1" dirty="0" smtClean="0">
              <a:latin typeface="Times New Roman" panose="02020603050405020304" pitchFamily="18" charset="0"/>
              <a:cs typeface="Times New Roman" panose="02020603050405020304" pitchFamily="18" charset="0"/>
            </a:endParaRPr>
          </a:p>
          <a:p>
            <a:pPr marL="0" indent="0" fontAlgn="base">
              <a:buNone/>
            </a:pPr>
            <a:endParaRPr lang="tr-TR" b="1" dirty="0">
              <a:latin typeface="Times New Roman" panose="02020603050405020304" pitchFamily="18" charset="0"/>
              <a:cs typeface="Times New Roman" panose="02020603050405020304" pitchFamily="18" charset="0"/>
            </a:endParaRPr>
          </a:p>
          <a:p>
            <a:pPr marL="0" indent="0" algn="just" fontAlgn="base">
              <a:buNone/>
            </a:pPr>
            <a:endParaRPr lang="tr-TR" dirty="0" smtClean="0">
              <a:latin typeface="Times New Roman" panose="02020603050405020304" pitchFamily="18" charset="0"/>
              <a:cs typeface="Times New Roman" panose="02020603050405020304" pitchFamily="18" charset="0"/>
            </a:endParaRPr>
          </a:p>
          <a:p>
            <a:pPr marL="0" indent="0" algn="just" fontAlgn="base">
              <a:buNone/>
            </a:pPr>
            <a:endParaRPr lang="tr-TR" dirty="0"/>
          </a:p>
          <a:p>
            <a:pPr marL="0" indent="0">
              <a:buNone/>
            </a:pPr>
            <a:endParaRPr lang="tr-TR" dirty="0"/>
          </a:p>
        </p:txBody>
      </p:sp>
      <p:pic>
        <p:nvPicPr>
          <p:cNvPr id="5" name="Resim 4"/>
          <p:cNvPicPr>
            <a:picLocks noChangeAspect="1"/>
          </p:cNvPicPr>
          <p:nvPr/>
        </p:nvPicPr>
        <p:blipFill>
          <a:blip r:embed="rId2"/>
          <a:stretch>
            <a:fillRect/>
          </a:stretch>
        </p:blipFill>
        <p:spPr>
          <a:xfrm>
            <a:off x="3443326" y="4257542"/>
            <a:ext cx="4211843" cy="2093885"/>
          </a:xfrm>
          <a:prstGeom prst="rect">
            <a:avLst/>
          </a:prstGeom>
        </p:spPr>
      </p:pic>
      <p:pic>
        <p:nvPicPr>
          <p:cNvPr id="7" name="Resim 6"/>
          <p:cNvPicPr>
            <a:picLocks noChangeAspect="1"/>
          </p:cNvPicPr>
          <p:nvPr/>
        </p:nvPicPr>
        <p:blipFill>
          <a:blip r:embed="rId3"/>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5790778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20841" y="283335"/>
            <a:ext cx="11742821" cy="6261844"/>
          </a:xfrm>
        </p:spPr>
        <p:txBody>
          <a:bodyPr/>
          <a:lstStyle/>
          <a:p>
            <a:pPr marL="0" indent="0" fontAlgn="base">
              <a:buNone/>
            </a:pPr>
            <a:endParaRPr lang="tr-TR" dirty="0" smtClean="0"/>
          </a:p>
          <a:p>
            <a:pPr marL="0" indent="0" fontAlgn="base">
              <a:buNone/>
            </a:pPr>
            <a:r>
              <a:rPr lang="tr-TR" dirty="0" err="1" smtClean="0"/>
              <a:t>Erasmus</a:t>
            </a:r>
            <a:r>
              <a:rPr lang="tr-TR" dirty="0"/>
              <a:t>+ Programı kapsamında desteklenen faaliyetler temel olarak </a:t>
            </a:r>
            <a:endParaRPr lang="tr-TR" dirty="0" smtClean="0"/>
          </a:p>
          <a:p>
            <a:pPr marL="0" indent="0" fontAlgn="base">
              <a:buNone/>
            </a:pPr>
            <a:r>
              <a:rPr lang="tr-TR" b="1" dirty="0" smtClean="0"/>
              <a:t>3 </a:t>
            </a:r>
            <a:r>
              <a:rPr lang="tr-TR" b="1" dirty="0"/>
              <a:t>Ana Eylem </a:t>
            </a:r>
            <a:r>
              <a:rPr lang="tr-TR" dirty="0"/>
              <a:t>(AE, </a:t>
            </a:r>
            <a:r>
              <a:rPr lang="tr-TR" dirty="0" err="1"/>
              <a:t>Key</a:t>
            </a:r>
            <a:r>
              <a:rPr lang="tr-TR" dirty="0"/>
              <a:t> Action, KA)  ve </a:t>
            </a:r>
            <a:r>
              <a:rPr lang="tr-TR" b="1" dirty="0"/>
              <a:t>2 Özel Eylem </a:t>
            </a:r>
            <a:r>
              <a:rPr lang="tr-TR" dirty="0"/>
              <a:t>altında </a:t>
            </a:r>
            <a:r>
              <a:rPr lang="tr-TR" dirty="0" smtClean="0"/>
              <a:t>toplanıyor:</a:t>
            </a:r>
            <a:r>
              <a:rPr lang="tr-TR" dirty="0"/>
              <a:t/>
            </a:r>
            <a:br>
              <a:rPr lang="tr-TR" dirty="0"/>
            </a:br>
            <a:r>
              <a:rPr lang="tr-TR" dirty="0"/>
              <a:t/>
            </a:r>
            <a:br>
              <a:rPr lang="tr-TR" dirty="0"/>
            </a:br>
            <a:r>
              <a:rPr lang="tr-TR" dirty="0"/>
              <a:t>Ana Eylem 1: Bireylerin Öğrenme </a:t>
            </a:r>
            <a:r>
              <a:rPr lang="tr-TR" dirty="0" smtClean="0"/>
              <a:t>Hareketliliği (KA1)</a:t>
            </a:r>
            <a:endParaRPr lang="tr-TR" dirty="0"/>
          </a:p>
          <a:p>
            <a:pPr marL="0" indent="0" fontAlgn="base">
              <a:buNone/>
            </a:pPr>
            <a:r>
              <a:rPr lang="tr-TR" dirty="0"/>
              <a:t>Ana Eylem 2: Yenilik ve İyi Uygulamaların Değişimi için </a:t>
            </a:r>
            <a:r>
              <a:rPr lang="tr-TR" dirty="0" smtClean="0"/>
              <a:t>İşbirliği (KA2)</a:t>
            </a:r>
            <a:endParaRPr lang="tr-TR" dirty="0"/>
          </a:p>
          <a:p>
            <a:pPr marL="0" indent="0" fontAlgn="base">
              <a:buNone/>
            </a:pPr>
            <a:r>
              <a:rPr lang="tr-TR" dirty="0"/>
              <a:t>Ana Eylem 3: Politika Reformuna </a:t>
            </a:r>
            <a:r>
              <a:rPr lang="tr-TR" dirty="0" smtClean="0"/>
              <a:t>Destek (KA3)</a:t>
            </a:r>
            <a:endParaRPr lang="tr-TR" dirty="0"/>
          </a:p>
          <a:p>
            <a:pPr marL="0" indent="0" fontAlgn="base">
              <a:buNone/>
            </a:pPr>
            <a:r>
              <a:rPr lang="tr-TR" dirty="0"/>
              <a:t>Özel Eylem1: Jean </a:t>
            </a:r>
            <a:r>
              <a:rPr lang="tr-TR" dirty="0" err="1"/>
              <a:t>Monnet</a:t>
            </a:r>
            <a:r>
              <a:rPr lang="tr-TR" dirty="0"/>
              <a:t> Programı</a:t>
            </a:r>
          </a:p>
          <a:p>
            <a:pPr marL="0" indent="0" fontAlgn="base">
              <a:buNone/>
            </a:pPr>
            <a:r>
              <a:rPr lang="tr-TR" dirty="0"/>
              <a:t>Özel Eylem2: Spor Destekleri</a:t>
            </a:r>
          </a:p>
          <a:p>
            <a:pPr marL="0" indent="0">
              <a:buNone/>
            </a:pPr>
            <a:endParaRPr lang="tr-TR" dirty="0"/>
          </a:p>
        </p:txBody>
      </p:sp>
      <p:sp>
        <p:nvSpPr>
          <p:cNvPr id="2" name="Slide Number Placeholder 1"/>
          <p:cNvSpPr>
            <a:spLocks noGrp="1"/>
          </p:cNvSpPr>
          <p:nvPr>
            <p:ph type="sldNum" sz="quarter" idx="12"/>
          </p:nvPr>
        </p:nvSpPr>
        <p:spPr/>
        <p:txBody>
          <a:bodyPr/>
          <a:lstStyle/>
          <a:p>
            <a:fld id="{13827658-01A0-44A8-AFEE-F2BFBBA0C7A6}" type="slidenum">
              <a:rPr lang="tr-TR" smtClean="0"/>
              <a:t>70</a:t>
            </a:fld>
            <a:endParaRPr lang="tr-TR"/>
          </a:p>
        </p:txBody>
      </p:sp>
    </p:spTree>
    <p:extLst>
      <p:ext uri="{BB962C8B-B14F-4D97-AF65-F5344CB8AC3E}">
        <p14:creationId xmlns:p14="http://schemas.microsoft.com/office/powerpoint/2010/main" val="20052332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60421" y="224589"/>
            <a:ext cx="11790947" cy="6432885"/>
          </a:xfrm>
        </p:spPr>
        <p:txBody>
          <a:bodyPr/>
          <a:lstStyle/>
          <a:p>
            <a:pPr marL="0" indent="0">
              <a:buNone/>
            </a:pPr>
            <a:r>
              <a:rPr lang="tr-TR" b="1" dirty="0"/>
              <a:t>ANA EYLEM 1: BİREYLERİN ÖĞRENME </a:t>
            </a:r>
            <a:r>
              <a:rPr lang="tr-TR" b="1" dirty="0" smtClean="0"/>
              <a:t>HAREKETLİLİĞİ</a:t>
            </a:r>
          </a:p>
          <a:p>
            <a:pPr marL="0" indent="0">
              <a:buNone/>
            </a:pPr>
            <a:endParaRPr lang="tr-TR" sz="1000" dirty="0" smtClean="0"/>
          </a:p>
          <a:p>
            <a:pPr marL="0" indent="0" algn="just">
              <a:buNone/>
            </a:pPr>
            <a:r>
              <a:rPr lang="tr-TR" dirty="0" smtClean="0"/>
              <a:t>Yükseköğretim alanında; </a:t>
            </a:r>
            <a:r>
              <a:rPr lang="tr-TR" dirty="0"/>
              <a:t>program ülkelerindeki yararlanıcılar, Avrupa sınırları içerisinde veya dünyanın herhangi bir yerindeki </a:t>
            </a:r>
            <a:r>
              <a:rPr lang="tr-TR" b="1" dirty="0"/>
              <a:t>yükseköğretim kurumlarında </a:t>
            </a:r>
            <a:r>
              <a:rPr lang="tr-TR" b="1" dirty="0" smtClean="0"/>
              <a:t>eğitim </a:t>
            </a:r>
            <a:r>
              <a:rPr lang="tr-TR" b="1" dirty="0"/>
              <a:t>alma </a:t>
            </a:r>
            <a:r>
              <a:rPr lang="tr-TR" dirty="0"/>
              <a:t>ve </a:t>
            </a:r>
            <a:r>
              <a:rPr lang="tr-TR" b="1" dirty="0"/>
              <a:t>ders verme </a:t>
            </a:r>
            <a:r>
              <a:rPr lang="tr-TR" dirty="0"/>
              <a:t>fırsatına sahiptirler. </a:t>
            </a:r>
            <a:endParaRPr lang="tr-TR" dirty="0" smtClean="0"/>
          </a:p>
          <a:p>
            <a:pPr marL="0" indent="0">
              <a:buNone/>
            </a:pPr>
            <a:endParaRPr lang="tr-TR" dirty="0"/>
          </a:p>
          <a:p>
            <a:pPr marL="0" indent="0">
              <a:buNone/>
            </a:pPr>
            <a:r>
              <a:rPr lang="tr-TR" b="1" dirty="0"/>
              <a:t>ANA EYLEM 2: YENİLİK ve İYİ UYGULAMALARIN DEĞİŞİMİ İÇİN </a:t>
            </a:r>
            <a:r>
              <a:rPr lang="tr-TR" b="1" dirty="0" smtClean="0"/>
              <a:t>İŞBİRLİĞİ</a:t>
            </a:r>
          </a:p>
          <a:p>
            <a:pPr marL="0" indent="0" algn="just">
              <a:buNone/>
            </a:pPr>
            <a:endParaRPr lang="tr-TR" sz="1000" dirty="0" smtClean="0"/>
          </a:p>
          <a:p>
            <a:pPr marL="0" indent="0" algn="just">
              <a:buNone/>
            </a:pPr>
            <a:r>
              <a:rPr lang="tr-TR" dirty="0"/>
              <a:t>E</a:t>
            </a:r>
            <a:r>
              <a:rPr lang="tr-TR" dirty="0" smtClean="0"/>
              <a:t>ğitim </a:t>
            </a:r>
            <a:r>
              <a:rPr lang="tr-TR" dirty="0"/>
              <a:t>kurumları, gençlik örgütleri, iş dünyası, yerel/ bölgesel otoriteler ve sivil toplum kuruluşları arasında eğitim, öğretim ve gençlik aktiviteleri bağlamında </a:t>
            </a:r>
            <a:r>
              <a:rPr lang="tr-TR" b="1" dirty="0"/>
              <a:t>kurumsal işbirlikleri (ortaklıklar)</a:t>
            </a:r>
            <a:r>
              <a:rPr lang="tr-TR" dirty="0"/>
              <a:t> oluşturulmasına fırsat vermektedir. Bu ortaklıklar yoluyla yenilikçi uygulamaların geliştirilmesi, yaratıcılık, girişimcilik ve istihdam edilebilirliğin sağlanması amaçlanmaktadır.</a:t>
            </a:r>
          </a:p>
        </p:txBody>
      </p:sp>
      <p:sp>
        <p:nvSpPr>
          <p:cNvPr id="2" name="Slide Number Placeholder 1"/>
          <p:cNvSpPr>
            <a:spLocks noGrp="1"/>
          </p:cNvSpPr>
          <p:nvPr>
            <p:ph type="sldNum" sz="quarter" idx="12"/>
          </p:nvPr>
        </p:nvSpPr>
        <p:spPr/>
        <p:txBody>
          <a:bodyPr/>
          <a:lstStyle/>
          <a:p>
            <a:fld id="{13827658-01A0-44A8-AFEE-F2BFBBA0C7A6}" type="slidenum">
              <a:rPr lang="tr-TR" smtClean="0"/>
              <a:t>71</a:t>
            </a:fld>
            <a:endParaRPr lang="tr-TR"/>
          </a:p>
        </p:txBody>
      </p:sp>
    </p:spTree>
    <p:extLst>
      <p:ext uri="{BB962C8B-B14F-4D97-AF65-F5344CB8AC3E}">
        <p14:creationId xmlns:p14="http://schemas.microsoft.com/office/powerpoint/2010/main" val="20706784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60421" y="115910"/>
            <a:ext cx="11855116" cy="6589690"/>
          </a:xfrm>
        </p:spPr>
        <p:txBody>
          <a:bodyPr/>
          <a:lstStyle/>
          <a:p>
            <a:pPr marL="0" indent="0" fontAlgn="base">
              <a:buNone/>
            </a:pPr>
            <a:r>
              <a:rPr lang="tr-TR" b="1" dirty="0"/>
              <a:t>ANA EYLEM 3:  POLİTİKA REFORMUNA </a:t>
            </a:r>
            <a:r>
              <a:rPr lang="tr-TR" b="1" dirty="0" smtClean="0"/>
              <a:t>DESTEK</a:t>
            </a:r>
          </a:p>
          <a:p>
            <a:pPr marL="0" indent="0" fontAlgn="base">
              <a:buNone/>
            </a:pPr>
            <a:endParaRPr lang="tr-TR" dirty="0"/>
          </a:p>
          <a:p>
            <a:pPr marL="0" indent="0" algn="just" fontAlgn="base">
              <a:buNone/>
            </a:pPr>
            <a:r>
              <a:rPr lang="tr-TR" dirty="0"/>
              <a:t>Merkezi faaliyetlerin gerçekleşebileceği Politika Reformuna Destek; bilimsel temellere dayalı politika yapımının teşvik edilmesi ve bu alanda iyi uygulamaların paylaşılması amacıyla </a:t>
            </a:r>
            <a:r>
              <a:rPr lang="tr-TR" dirty="0" err="1"/>
              <a:t>Erasmus</a:t>
            </a:r>
            <a:r>
              <a:rPr lang="tr-TR" dirty="0"/>
              <a:t>+ Programının ana eylemlerinden biri olarak belirlenmiştir. Politika Reformuna Destek başlığı altında bir yandan AB üyesi </a:t>
            </a:r>
            <a:r>
              <a:rPr lang="tr-TR" b="1" dirty="0"/>
              <a:t>ülkelerdeki politika reformunun desteklenmesi</a:t>
            </a:r>
            <a:r>
              <a:rPr lang="tr-TR" dirty="0"/>
              <a:t>, diğer yandan AB üyesi olmayan ülkelerle bu alanda işbirliği ve iyi uygulamaların paylaşılması mümkün olabilecektir</a:t>
            </a:r>
            <a:r>
              <a:rPr lang="tr-TR" dirty="0" smtClean="0"/>
              <a:t>.</a:t>
            </a:r>
          </a:p>
          <a:p>
            <a:pPr marL="0" indent="0" fontAlgn="base">
              <a:buNone/>
            </a:pPr>
            <a:endParaRPr lang="tr-TR" dirty="0"/>
          </a:p>
          <a:p>
            <a:pPr marL="0" indent="0" algn="just" fontAlgn="base">
              <a:buNone/>
            </a:pPr>
            <a:r>
              <a:rPr lang="tr-TR" dirty="0"/>
              <a:t>Avrupa Komisyonu tarafından </a:t>
            </a:r>
            <a:r>
              <a:rPr lang="tr-TR" dirty="0" err="1"/>
              <a:t>Erasmus</a:t>
            </a:r>
            <a:r>
              <a:rPr lang="tr-TR" dirty="0"/>
              <a:t>+ Programı kapsamında yukarıda belirtilen programların haricinde, özel eylemler olarak Spor Destekleri ve Jean </a:t>
            </a:r>
            <a:r>
              <a:rPr lang="tr-TR" dirty="0" err="1"/>
              <a:t>Monnet</a:t>
            </a:r>
            <a:r>
              <a:rPr lang="tr-TR" dirty="0"/>
              <a:t> Programı da uygulanmaktadır.</a:t>
            </a:r>
          </a:p>
          <a:p>
            <a:pPr marL="0" indent="0">
              <a:buNone/>
            </a:pPr>
            <a:endParaRPr lang="tr-TR" dirty="0"/>
          </a:p>
        </p:txBody>
      </p:sp>
      <p:sp>
        <p:nvSpPr>
          <p:cNvPr id="2" name="Slide Number Placeholder 1"/>
          <p:cNvSpPr>
            <a:spLocks noGrp="1"/>
          </p:cNvSpPr>
          <p:nvPr>
            <p:ph type="sldNum" sz="quarter" idx="12"/>
          </p:nvPr>
        </p:nvSpPr>
        <p:spPr/>
        <p:txBody>
          <a:bodyPr/>
          <a:lstStyle/>
          <a:p>
            <a:fld id="{13827658-01A0-44A8-AFEE-F2BFBBA0C7A6}" type="slidenum">
              <a:rPr lang="tr-TR" smtClean="0"/>
              <a:t>72</a:t>
            </a:fld>
            <a:endParaRPr lang="tr-TR"/>
          </a:p>
        </p:txBody>
      </p:sp>
    </p:spTree>
    <p:extLst>
      <p:ext uri="{BB962C8B-B14F-4D97-AF65-F5344CB8AC3E}">
        <p14:creationId xmlns:p14="http://schemas.microsoft.com/office/powerpoint/2010/main" val="6399578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44380" y="115910"/>
            <a:ext cx="11903242" cy="6573648"/>
          </a:xfrm>
        </p:spPr>
        <p:txBody>
          <a:bodyPr>
            <a:normAutofit lnSpcReduction="10000"/>
          </a:bodyPr>
          <a:lstStyle/>
          <a:p>
            <a:pPr fontAlgn="base"/>
            <a:r>
              <a:rPr lang="tr-TR" b="1" dirty="0" err="1"/>
              <a:t>Erasmus</a:t>
            </a:r>
            <a:r>
              <a:rPr lang="tr-TR" b="1" dirty="0"/>
              <a:t>+ Programından Kimler Yararlanabilir</a:t>
            </a:r>
            <a:r>
              <a:rPr lang="tr-TR" b="1" dirty="0" smtClean="0"/>
              <a:t>?</a:t>
            </a:r>
          </a:p>
          <a:p>
            <a:pPr fontAlgn="base"/>
            <a:endParaRPr lang="tr-TR" b="1" dirty="0" smtClean="0"/>
          </a:p>
          <a:p>
            <a:pPr marL="0" indent="0" fontAlgn="base">
              <a:buNone/>
            </a:pPr>
            <a:r>
              <a:rPr lang="tr-TR" dirty="0" err="1" smtClean="0"/>
              <a:t>Erasmus</a:t>
            </a:r>
            <a:r>
              <a:rPr lang="tr-TR" dirty="0"/>
              <a:t>+ Programının hedef kitlesi şöyle </a:t>
            </a:r>
            <a:r>
              <a:rPr lang="tr-TR" dirty="0" smtClean="0"/>
              <a:t>özetlenebilir:</a:t>
            </a:r>
          </a:p>
          <a:p>
            <a:pPr marL="0" indent="0" fontAlgn="base">
              <a:buNone/>
            </a:pPr>
            <a:endParaRPr lang="tr-TR" dirty="0"/>
          </a:p>
          <a:p>
            <a:pPr lvl="1" fontAlgn="base"/>
            <a:r>
              <a:rPr lang="tr-TR" b="1" dirty="0"/>
              <a:t>Yükseköğretim alanında; üniversite öğrencileri, akademisyenler ve yükseköğretim çalışanları,</a:t>
            </a:r>
          </a:p>
          <a:p>
            <a:pPr lvl="1" fontAlgn="base"/>
            <a:r>
              <a:rPr lang="tr-TR" dirty="0"/>
              <a:t>Mesleki eğitim alanında; meslek okulları öğrencileri, çıraklar, profesyoneller, eğitimciler, mesleki eğitim alanında </a:t>
            </a:r>
            <a:r>
              <a:rPr lang="tr-TR" dirty="0" smtClean="0"/>
              <a:t>çalışanlar,</a:t>
            </a:r>
          </a:p>
          <a:p>
            <a:pPr lvl="1" fontAlgn="base"/>
            <a:r>
              <a:rPr lang="tr-TR" dirty="0" smtClean="0"/>
              <a:t>Okul </a:t>
            </a:r>
            <a:r>
              <a:rPr lang="tr-TR" dirty="0"/>
              <a:t>eğitimi alanında; ilk ve ortaöğretim öğrencileri, okul liderleri, öğretmenler ve okul çalışanları,</a:t>
            </a:r>
          </a:p>
          <a:p>
            <a:pPr lvl="1" fontAlgn="base"/>
            <a:r>
              <a:rPr lang="tr-TR" dirty="0"/>
              <a:t>Yetişkin eğitimi alanında; öğreniciler, eğitimciler, yetişkin eğitimi veren kurumların üyeleri ve çalışanları,</a:t>
            </a:r>
          </a:p>
          <a:p>
            <a:pPr lvl="1" fontAlgn="base"/>
            <a:r>
              <a:rPr lang="tr-TR" dirty="0"/>
              <a:t>Gençlik alanında; 13-30 yaş arası gençler, gençlik çalışanları, gençlik kuruluşlarının üyeleri ve çalışanları,</a:t>
            </a:r>
          </a:p>
          <a:p>
            <a:pPr marL="0" indent="0" fontAlgn="base">
              <a:buNone/>
            </a:pPr>
            <a:endParaRPr lang="tr-TR" dirty="0" smtClean="0"/>
          </a:p>
          <a:p>
            <a:pPr marL="0" indent="0" fontAlgn="base">
              <a:buNone/>
            </a:pPr>
            <a:r>
              <a:rPr lang="tr-TR" dirty="0" smtClean="0"/>
              <a:t>Kısaca </a:t>
            </a:r>
            <a:r>
              <a:rPr lang="tr-TR" dirty="0"/>
              <a:t>ifade etmek gerekirse, her yaş ve her kesimden bireyler ile her düzeyden kurum ve kuruluşlar programdan faydalanabilir.</a:t>
            </a:r>
          </a:p>
          <a:p>
            <a:pPr marL="0" indent="0">
              <a:buNone/>
            </a:pPr>
            <a:endParaRPr lang="tr-TR" dirty="0"/>
          </a:p>
        </p:txBody>
      </p:sp>
      <p:sp>
        <p:nvSpPr>
          <p:cNvPr id="2" name="Slide Number Placeholder 1"/>
          <p:cNvSpPr>
            <a:spLocks noGrp="1"/>
          </p:cNvSpPr>
          <p:nvPr>
            <p:ph type="sldNum" sz="quarter" idx="12"/>
          </p:nvPr>
        </p:nvSpPr>
        <p:spPr/>
        <p:txBody>
          <a:bodyPr/>
          <a:lstStyle/>
          <a:p>
            <a:fld id="{13827658-01A0-44A8-AFEE-F2BFBBA0C7A6}" type="slidenum">
              <a:rPr lang="tr-TR" smtClean="0"/>
              <a:t>73</a:t>
            </a:fld>
            <a:endParaRPr lang="tr-TR"/>
          </a:p>
        </p:txBody>
      </p:sp>
    </p:spTree>
    <p:extLst>
      <p:ext uri="{BB962C8B-B14F-4D97-AF65-F5344CB8AC3E}">
        <p14:creationId xmlns:p14="http://schemas.microsoft.com/office/powerpoint/2010/main" val="3500916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240632" y="115910"/>
            <a:ext cx="11790947" cy="6573648"/>
          </a:xfrm>
        </p:spPr>
        <p:txBody>
          <a:bodyPr>
            <a:normAutofit lnSpcReduction="10000"/>
          </a:bodyPr>
          <a:lstStyle/>
          <a:p>
            <a:pPr marL="0" indent="0" fontAlgn="base">
              <a:buNone/>
            </a:pPr>
            <a:r>
              <a:rPr lang="tr-TR" b="1" dirty="0" err="1"/>
              <a:t>Erasmus</a:t>
            </a:r>
            <a:r>
              <a:rPr lang="tr-TR" b="1" dirty="0"/>
              <a:t>+ Programında Hangi Ülkeler Yer Alıyor</a:t>
            </a:r>
            <a:r>
              <a:rPr lang="tr-TR" b="1" dirty="0" smtClean="0"/>
              <a:t>?</a:t>
            </a:r>
          </a:p>
          <a:p>
            <a:pPr marL="0" indent="0" algn="just" fontAlgn="base">
              <a:buNone/>
            </a:pPr>
            <a:endParaRPr lang="tr-TR" dirty="0"/>
          </a:p>
          <a:p>
            <a:pPr algn="just" fontAlgn="base"/>
            <a:r>
              <a:rPr lang="tr-TR" dirty="0"/>
              <a:t>28 AB üyesi ülke (Almanya, Avusturya, Belçika, Bulgaristan, Çek Cumhuriyeti, Danimarka, Estonya, Finlandiya, Fransa, Güney Kıbrıs Rum Yönetimi, Hırvatistan, Hollanda, İngiltere, İrlanda, İspanya, İsveç, İtalya, Letonya, Litvanya, Lüksemburg, Macaristan, Malta, Polonya, Portekiz, Romanya, Slovakya, Slovenya, Yunanistan</a:t>
            </a:r>
            <a:r>
              <a:rPr lang="tr-TR" dirty="0" smtClean="0"/>
              <a:t>)</a:t>
            </a:r>
          </a:p>
          <a:p>
            <a:pPr algn="just" fontAlgn="base"/>
            <a:endParaRPr lang="tr-TR" dirty="0"/>
          </a:p>
          <a:p>
            <a:pPr algn="just" fontAlgn="base"/>
            <a:r>
              <a:rPr lang="tr-TR" dirty="0"/>
              <a:t>AB üyesi olmayan program ülkeleri (Norveç, İzlanda, Lihtenştayn, Makedonya ve </a:t>
            </a:r>
            <a:r>
              <a:rPr lang="tr-TR" b="1" dirty="0"/>
              <a:t>Türkiye</a:t>
            </a:r>
            <a:r>
              <a:rPr lang="tr-TR" dirty="0" smtClean="0"/>
              <a:t>)</a:t>
            </a:r>
          </a:p>
          <a:p>
            <a:pPr algn="just" fontAlgn="base"/>
            <a:endParaRPr lang="tr-TR" dirty="0"/>
          </a:p>
          <a:p>
            <a:pPr algn="just" fontAlgn="base"/>
            <a:r>
              <a:rPr lang="tr-TR" dirty="0"/>
              <a:t>Üçüncü ülkeler (Arnavutluk, Bosna Hersek, Kosova, Karadağ Cumhuriyeti, Sırbistan, Ermenistan, Azerbaycan, </a:t>
            </a:r>
            <a:r>
              <a:rPr lang="tr-TR" dirty="0" err="1"/>
              <a:t>Belarus</a:t>
            </a:r>
            <a:r>
              <a:rPr lang="tr-TR" dirty="0"/>
              <a:t>, Gürcistan, Moldova, Ukrayna, Rusya Federasyonu, Cezayir, Mısır, İsrail, Ürdün, Lübnan, Libya, Fas, Filistin, Suriye ve Tunus)</a:t>
            </a:r>
          </a:p>
          <a:p>
            <a:pPr marL="0" indent="0">
              <a:buNone/>
            </a:pPr>
            <a:endParaRPr lang="tr-TR" dirty="0"/>
          </a:p>
        </p:txBody>
      </p:sp>
      <p:sp>
        <p:nvSpPr>
          <p:cNvPr id="2" name="Slide Number Placeholder 1"/>
          <p:cNvSpPr>
            <a:spLocks noGrp="1"/>
          </p:cNvSpPr>
          <p:nvPr>
            <p:ph type="sldNum" sz="quarter" idx="12"/>
          </p:nvPr>
        </p:nvSpPr>
        <p:spPr/>
        <p:txBody>
          <a:bodyPr/>
          <a:lstStyle/>
          <a:p>
            <a:fld id="{13827658-01A0-44A8-AFEE-F2BFBBA0C7A6}" type="slidenum">
              <a:rPr lang="tr-TR" smtClean="0"/>
              <a:t>74</a:t>
            </a:fld>
            <a:endParaRPr lang="tr-TR"/>
          </a:p>
        </p:txBody>
      </p:sp>
    </p:spTree>
    <p:extLst>
      <p:ext uri="{BB962C8B-B14F-4D97-AF65-F5344CB8AC3E}">
        <p14:creationId xmlns:p14="http://schemas.microsoft.com/office/powerpoint/2010/main" val="18493441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3420" y="115910"/>
            <a:ext cx="11855669" cy="6537138"/>
          </a:xfrm>
        </p:spPr>
        <p:txBody>
          <a:bodyPr>
            <a:normAutofit/>
          </a:bodyPr>
          <a:lstStyle/>
          <a:p>
            <a:pPr marL="0" indent="0">
              <a:buNone/>
            </a:pPr>
            <a:r>
              <a:rPr lang="tr-TR" sz="3200" b="1" dirty="0"/>
              <a:t>Yürütme Ajansı </a:t>
            </a:r>
            <a:r>
              <a:rPr lang="tr-TR" sz="3200" b="1" dirty="0" err="1"/>
              <a:t>Erasmus</a:t>
            </a:r>
            <a:r>
              <a:rPr lang="tr-TR" sz="3200" b="1" dirty="0"/>
              <a:t>+ </a:t>
            </a:r>
            <a:r>
              <a:rPr lang="tr-TR" sz="3200" b="1" dirty="0" smtClean="0"/>
              <a:t>Sayfası</a:t>
            </a:r>
          </a:p>
          <a:p>
            <a:pPr marL="0" indent="0" algn="ctr">
              <a:buNone/>
            </a:pPr>
            <a:r>
              <a:rPr lang="tr-TR" dirty="0">
                <a:hlinkClick r:id="rId2"/>
              </a:rPr>
              <a:t>http://</a:t>
            </a:r>
            <a:r>
              <a:rPr lang="tr-TR" dirty="0" smtClean="0">
                <a:hlinkClick r:id="rId2"/>
              </a:rPr>
              <a:t>eacea.ec.europa.eu/erasmus-plus_en</a:t>
            </a:r>
            <a:endParaRPr lang="tr-TR" dirty="0" smtClean="0"/>
          </a:p>
          <a:p>
            <a:pPr marL="0" indent="0">
              <a:buNone/>
            </a:pPr>
            <a:endParaRPr lang="tr-TR" sz="3200" b="1" dirty="0"/>
          </a:p>
        </p:txBody>
      </p:sp>
      <p:pic>
        <p:nvPicPr>
          <p:cNvPr id="4" name="İçerik Yer Tutucusu 1"/>
          <p:cNvPicPr>
            <a:picLocks noChangeAspect="1"/>
          </p:cNvPicPr>
          <p:nvPr/>
        </p:nvPicPr>
        <p:blipFill rotWithShape="1">
          <a:blip r:embed="rId3"/>
          <a:srcRect l="12790" t="5170" r="14528" b="4070"/>
          <a:stretch/>
        </p:blipFill>
        <p:spPr>
          <a:xfrm>
            <a:off x="2459421" y="1041107"/>
            <a:ext cx="7630510" cy="5359693"/>
          </a:xfrm>
          <a:prstGeom prst="rect">
            <a:avLst/>
          </a:prstGeom>
        </p:spPr>
      </p:pic>
      <p:sp>
        <p:nvSpPr>
          <p:cNvPr id="2" name="Slide Number Placeholder 1"/>
          <p:cNvSpPr>
            <a:spLocks noGrp="1"/>
          </p:cNvSpPr>
          <p:nvPr>
            <p:ph type="sldNum" sz="quarter" idx="12"/>
          </p:nvPr>
        </p:nvSpPr>
        <p:spPr/>
        <p:txBody>
          <a:bodyPr/>
          <a:lstStyle/>
          <a:p>
            <a:fld id="{13827658-01A0-44A8-AFEE-F2BFBBA0C7A6}" type="slidenum">
              <a:rPr lang="tr-TR" smtClean="0"/>
              <a:t>75</a:t>
            </a:fld>
            <a:endParaRPr lang="tr-TR"/>
          </a:p>
        </p:txBody>
      </p:sp>
    </p:spTree>
    <p:extLst>
      <p:ext uri="{BB962C8B-B14F-4D97-AF65-F5344CB8AC3E}">
        <p14:creationId xmlns:p14="http://schemas.microsoft.com/office/powerpoint/2010/main" val="29717563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p:cNvSpPr>
            <a:spLocks noGrp="1"/>
          </p:cNvSpPr>
          <p:nvPr>
            <p:ph idx="1"/>
          </p:nvPr>
        </p:nvSpPr>
        <p:spPr>
          <a:xfrm>
            <a:off x="252247" y="204952"/>
            <a:ext cx="11792607" cy="6432331"/>
          </a:xfrm>
        </p:spPr>
        <p:txBody>
          <a:bodyPr>
            <a:normAutofit/>
          </a:bodyPr>
          <a:lstStyle/>
          <a:p>
            <a:pPr marL="0" indent="0">
              <a:buNone/>
            </a:pPr>
            <a:r>
              <a:rPr lang="tr-TR" sz="3200" b="1" dirty="0"/>
              <a:t>Teklif </a:t>
            </a:r>
            <a:r>
              <a:rPr lang="tr-TR" sz="3200" b="1" dirty="0" smtClean="0"/>
              <a:t>Çağrıları</a:t>
            </a:r>
          </a:p>
          <a:p>
            <a:pPr marL="0" indent="0" algn="ctr">
              <a:buNone/>
            </a:pPr>
            <a:r>
              <a:rPr lang="tr-TR" dirty="0">
                <a:hlinkClick r:id="rId2"/>
              </a:rPr>
              <a:t>http://</a:t>
            </a:r>
            <a:r>
              <a:rPr lang="tr-TR" dirty="0" smtClean="0">
                <a:hlinkClick r:id="rId2"/>
              </a:rPr>
              <a:t>eacea.ec.europa.eu/erasmus-plus/funding_en</a:t>
            </a:r>
            <a:endParaRPr lang="tr-TR" dirty="0" smtClean="0"/>
          </a:p>
          <a:p>
            <a:pPr marL="0" indent="0">
              <a:buNone/>
            </a:pPr>
            <a:endParaRPr lang="tr-TR" sz="3200" b="1" dirty="0"/>
          </a:p>
        </p:txBody>
      </p:sp>
      <p:pic>
        <p:nvPicPr>
          <p:cNvPr id="5" name="İçerik Yer Tutucusu 1"/>
          <p:cNvPicPr>
            <a:picLocks noChangeAspect="1"/>
          </p:cNvPicPr>
          <p:nvPr/>
        </p:nvPicPr>
        <p:blipFill rotWithShape="1">
          <a:blip r:embed="rId3"/>
          <a:srcRect l="18546" t="9664" r="14051" b="10450"/>
          <a:stretch/>
        </p:blipFill>
        <p:spPr>
          <a:xfrm>
            <a:off x="2412124" y="1166648"/>
            <a:ext cx="7945821" cy="5297214"/>
          </a:xfrm>
          <a:prstGeom prst="rect">
            <a:avLst/>
          </a:prstGeom>
        </p:spPr>
      </p:pic>
      <p:sp>
        <p:nvSpPr>
          <p:cNvPr id="2" name="Slide Number Placeholder 1"/>
          <p:cNvSpPr>
            <a:spLocks noGrp="1"/>
          </p:cNvSpPr>
          <p:nvPr>
            <p:ph type="sldNum" sz="quarter" idx="12"/>
          </p:nvPr>
        </p:nvSpPr>
        <p:spPr/>
        <p:txBody>
          <a:bodyPr/>
          <a:lstStyle/>
          <a:p>
            <a:fld id="{13827658-01A0-44A8-AFEE-F2BFBBA0C7A6}" type="slidenum">
              <a:rPr lang="tr-TR" smtClean="0"/>
              <a:t>76</a:t>
            </a:fld>
            <a:endParaRPr lang="tr-TR"/>
          </a:p>
        </p:txBody>
      </p:sp>
    </p:spTree>
    <p:extLst>
      <p:ext uri="{BB962C8B-B14F-4D97-AF65-F5344CB8AC3E}">
        <p14:creationId xmlns:p14="http://schemas.microsoft.com/office/powerpoint/2010/main" val="40799949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p:cNvSpPr>
            <a:spLocks noGrp="1"/>
          </p:cNvSpPr>
          <p:nvPr>
            <p:ph idx="1"/>
          </p:nvPr>
        </p:nvSpPr>
        <p:spPr>
          <a:xfrm>
            <a:off x="189185" y="126124"/>
            <a:ext cx="11871435" cy="6574221"/>
          </a:xfrm>
        </p:spPr>
        <p:txBody>
          <a:bodyPr>
            <a:normAutofit/>
          </a:bodyPr>
          <a:lstStyle/>
          <a:p>
            <a:pPr marL="0" indent="0">
              <a:buNone/>
            </a:pPr>
            <a:endParaRPr lang="tr-TR" sz="1100" b="1" dirty="0" smtClean="0"/>
          </a:p>
          <a:p>
            <a:pPr marL="0" indent="0">
              <a:buNone/>
            </a:pPr>
            <a:r>
              <a:rPr lang="tr-TR" sz="3200" b="1" dirty="0" smtClean="0"/>
              <a:t>Türkiye Ulusal Ajansı</a:t>
            </a:r>
            <a:endParaRPr lang="tr-TR" sz="1100" dirty="0"/>
          </a:p>
          <a:p>
            <a:pPr marL="0" indent="0">
              <a:buNone/>
            </a:pPr>
            <a:endParaRPr lang="tr-TR" sz="1100" dirty="0" smtClean="0"/>
          </a:p>
          <a:p>
            <a:pPr marL="0" indent="0">
              <a:buNone/>
            </a:pPr>
            <a:r>
              <a:rPr lang="tr-TR" dirty="0"/>
              <a:t> </a:t>
            </a:r>
            <a:r>
              <a:rPr lang="tr-TR" dirty="0" smtClean="0"/>
              <a:t>                                         </a:t>
            </a:r>
            <a:r>
              <a:rPr lang="tr-TR" dirty="0">
                <a:hlinkClick r:id="rId2"/>
              </a:rPr>
              <a:t>http://www.ua.gov.tr/</a:t>
            </a:r>
            <a:endParaRPr lang="tr-TR" dirty="0"/>
          </a:p>
          <a:p>
            <a:pPr marL="0" indent="0">
              <a:buNone/>
            </a:pPr>
            <a:r>
              <a:rPr lang="tr-TR" dirty="0" smtClean="0"/>
              <a:t> </a:t>
            </a:r>
            <a:endParaRPr lang="tr-TR" dirty="0"/>
          </a:p>
        </p:txBody>
      </p:sp>
      <p:pic>
        <p:nvPicPr>
          <p:cNvPr id="5" name="İçerik Yer Tutucusu 1"/>
          <p:cNvPicPr>
            <a:picLocks noChangeAspect="1"/>
          </p:cNvPicPr>
          <p:nvPr/>
        </p:nvPicPr>
        <p:blipFill rotWithShape="1">
          <a:blip r:embed="rId3"/>
          <a:srcRect t="6636" b="3126"/>
          <a:stretch/>
        </p:blipFill>
        <p:spPr>
          <a:xfrm>
            <a:off x="189185" y="2147831"/>
            <a:ext cx="8968852" cy="4552514"/>
          </a:xfrm>
          <a:prstGeom prst="rect">
            <a:avLst/>
          </a:prstGeom>
        </p:spPr>
      </p:pic>
      <p:pic>
        <p:nvPicPr>
          <p:cNvPr id="6"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0428" y="250370"/>
            <a:ext cx="2720978" cy="170061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Slide Number Placeholder 1"/>
          <p:cNvSpPr>
            <a:spLocks noGrp="1"/>
          </p:cNvSpPr>
          <p:nvPr>
            <p:ph type="sldNum" sz="quarter" idx="12"/>
          </p:nvPr>
        </p:nvSpPr>
        <p:spPr/>
        <p:txBody>
          <a:bodyPr/>
          <a:lstStyle/>
          <a:p>
            <a:fld id="{13827658-01A0-44A8-AFEE-F2BFBBA0C7A6}" type="slidenum">
              <a:rPr lang="tr-TR" smtClean="0"/>
              <a:t>77</a:t>
            </a:fld>
            <a:endParaRPr lang="tr-TR"/>
          </a:p>
        </p:txBody>
      </p:sp>
    </p:spTree>
    <p:extLst>
      <p:ext uri="{BB962C8B-B14F-4D97-AF65-F5344CB8AC3E}">
        <p14:creationId xmlns:p14="http://schemas.microsoft.com/office/powerpoint/2010/main" val="1499142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6" y="332509"/>
            <a:ext cx="9792392" cy="1358179"/>
          </a:xfrm>
        </p:spPr>
        <p:txBody>
          <a:bodyPr>
            <a:noAutofit/>
          </a:bodyPr>
          <a:lstStyle/>
          <a:p>
            <a:pPr algn="ctr"/>
            <a:r>
              <a:rPr lang="tr-TR" b="1" dirty="0">
                <a:latin typeface="Times New Roman" panose="02020603050405020304" pitchFamily="18" charset="0"/>
                <a:cs typeface="Times New Roman" panose="02020603050405020304" pitchFamily="18" charset="0"/>
              </a:rPr>
              <a:t>1001 - Bilimsel ve Teknolojik Araştırma Projelerini Destekleme </a:t>
            </a:r>
            <a:r>
              <a:rPr lang="tr-TR" b="1" dirty="0" smtClean="0">
                <a:latin typeface="Times New Roman" panose="02020603050405020304" pitchFamily="18" charset="0"/>
                <a:cs typeface="Times New Roman" panose="02020603050405020304" pitchFamily="18" charset="0"/>
              </a:rPr>
              <a:t>Programı</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0" y="1825623"/>
            <a:ext cx="11970327" cy="5157067"/>
          </a:xfrm>
        </p:spPr>
        <p:txBody>
          <a:bodyPr>
            <a:normAutofit fontScale="77500" lnSpcReduction="20000"/>
          </a:bodyPr>
          <a:lstStyle/>
          <a:p>
            <a:pPr marL="0" indent="0" algn="just">
              <a:buNone/>
            </a:pPr>
            <a:endParaRPr lang="tr-TR" b="1" dirty="0" smtClean="0">
              <a:latin typeface="Times New Roman" panose="02020603050405020304" pitchFamily="18" charset="0"/>
              <a:cs typeface="Times New Roman" panose="02020603050405020304" pitchFamily="18" charset="0"/>
            </a:endParaRPr>
          </a:p>
          <a:p>
            <a:pPr marL="0" indent="0" algn="just">
              <a:buNone/>
            </a:pPr>
            <a:r>
              <a:rPr lang="tr-TR" b="1" dirty="0" smtClean="0">
                <a:latin typeface="Times New Roman" panose="02020603050405020304" pitchFamily="18" charset="0"/>
                <a:cs typeface="Times New Roman" panose="02020603050405020304" pitchFamily="18" charset="0"/>
              </a:rPr>
              <a:t>Başvuru </a:t>
            </a:r>
            <a:r>
              <a:rPr lang="tr-TR" b="1" dirty="0">
                <a:latin typeface="Times New Roman" panose="02020603050405020304" pitchFamily="18" charset="0"/>
                <a:cs typeface="Times New Roman" panose="02020603050405020304" pitchFamily="18" charset="0"/>
              </a:rPr>
              <a:t>sırasında aşağıdaki hususlara dikkat edilmesi gerekmektedir:</a:t>
            </a:r>
            <a:endParaRPr lang="tr-TR" dirty="0">
              <a:latin typeface="Times New Roman" panose="02020603050405020304" pitchFamily="18" charset="0"/>
              <a:cs typeface="Times New Roman" panose="02020603050405020304" pitchFamily="18" charset="0"/>
            </a:endParaRPr>
          </a:p>
          <a:p>
            <a:pPr marL="0" lvl="0" indent="0" algn="just">
              <a:buNone/>
            </a:pPr>
            <a:endParaRPr lang="tr-TR" sz="2600" dirty="0" smtClean="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ü"/>
            </a:pPr>
            <a:r>
              <a:rPr lang="tr-TR" sz="2600" u="sng" dirty="0" smtClean="0">
                <a:latin typeface="Times New Roman" panose="02020603050405020304" pitchFamily="18" charset="0"/>
                <a:cs typeface="Times New Roman" panose="02020603050405020304" pitchFamily="18" charset="0"/>
                <a:hlinkClick r:id="rId2"/>
              </a:rPr>
              <a:t> TÜBİTAK </a:t>
            </a:r>
            <a:r>
              <a:rPr lang="tr-TR" sz="2600" u="sng" dirty="0">
                <a:latin typeface="Times New Roman" panose="02020603050405020304" pitchFamily="18" charset="0"/>
                <a:cs typeface="Times New Roman" panose="02020603050405020304" pitchFamily="18" charset="0"/>
                <a:hlinkClick r:id="rId2"/>
              </a:rPr>
              <a:t>- Araştırmacı Bilgi Sistemi (ARBİS)</a:t>
            </a:r>
            <a:r>
              <a:rPr lang="tr-TR" sz="2600" dirty="0">
                <a:latin typeface="Times New Roman" panose="02020603050405020304" pitchFamily="18" charset="0"/>
                <a:cs typeface="Times New Roman" panose="02020603050405020304" pitchFamily="18" charset="0"/>
              </a:rPr>
              <a:t> Veri Tabanına </a:t>
            </a:r>
            <a:r>
              <a:rPr lang="tr-TR" sz="2600" dirty="0" smtClean="0">
                <a:latin typeface="Times New Roman" panose="02020603050405020304" pitchFamily="18" charset="0"/>
                <a:cs typeface="Times New Roman" panose="02020603050405020304" pitchFamily="18" charset="0"/>
              </a:rPr>
              <a:t>kayıt olunması,</a:t>
            </a:r>
            <a:endParaRPr lang="tr-TR" sz="2600" dirty="0">
              <a:latin typeface="Times New Roman" panose="02020603050405020304" pitchFamily="18" charset="0"/>
              <a:cs typeface="Times New Roman" panose="02020603050405020304" pitchFamily="18" charset="0"/>
            </a:endParaRPr>
          </a:p>
          <a:p>
            <a:pPr marL="0" indent="0" algn="just">
              <a:buNone/>
            </a:pPr>
            <a:endParaRPr lang="tr-TR" sz="2600" b="1" dirty="0" smtClean="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ü"/>
            </a:pPr>
            <a:r>
              <a:rPr lang="tr-TR" sz="2600" dirty="0" smtClean="0">
                <a:latin typeface="Times New Roman" panose="02020603050405020304" pitchFamily="18" charset="0"/>
                <a:cs typeface="Times New Roman" panose="02020603050405020304" pitchFamily="18" charset="0"/>
              </a:rPr>
              <a:t> Kabul </a:t>
            </a:r>
            <a:r>
              <a:rPr lang="tr-TR" sz="2600" dirty="0">
                <a:latin typeface="Times New Roman" panose="02020603050405020304" pitchFamily="18" charset="0"/>
                <a:cs typeface="Times New Roman" panose="02020603050405020304" pitchFamily="18" charset="0"/>
              </a:rPr>
              <a:t>ve Taahhüt Beyanları Sayfalarında; </a:t>
            </a:r>
            <a:endParaRPr lang="tr-TR" sz="2600" dirty="0" smtClean="0">
              <a:latin typeface="Times New Roman" panose="02020603050405020304" pitchFamily="18" charset="0"/>
              <a:cs typeface="Times New Roman" panose="02020603050405020304" pitchFamily="18" charset="0"/>
            </a:endParaRPr>
          </a:p>
          <a:p>
            <a:pPr marL="0" lvl="0" indent="0" algn="just">
              <a:buNone/>
            </a:pPr>
            <a:r>
              <a:rPr lang="tr-TR" sz="2600" dirty="0">
                <a:latin typeface="Times New Roman" panose="02020603050405020304" pitchFamily="18" charset="0"/>
                <a:cs typeface="Times New Roman" panose="02020603050405020304" pitchFamily="18" charset="0"/>
              </a:rPr>
              <a:t> </a:t>
            </a:r>
            <a:r>
              <a:rPr lang="tr-TR" sz="2600" dirty="0" smtClean="0">
                <a:latin typeface="Times New Roman" panose="02020603050405020304" pitchFamily="18" charset="0"/>
                <a:cs typeface="Times New Roman" panose="02020603050405020304" pitchFamily="18" charset="0"/>
              </a:rPr>
              <a:t>    	</a:t>
            </a:r>
            <a:r>
              <a:rPr lang="tr-TR" sz="2600" dirty="0">
                <a:latin typeface="Times New Roman" panose="02020603050405020304" pitchFamily="18" charset="0"/>
                <a:cs typeface="Times New Roman" panose="02020603050405020304" pitchFamily="18" charset="0"/>
              </a:rPr>
              <a:t>P</a:t>
            </a:r>
            <a:r>
              <a:rPr lang="tr-TR" sz="2600" dirty="0" smtClean="0">
                <a:latin typeface="Times New Roman" panose="02020603050405020304" pitchFamily="18" charset="0"/>
                <a:cs typeface="Times New Roman" panose="02020603050405020304" pitchFamily="18" charset="0"/>
              </a:rPr>
              <a:t>roje </a:t>
            </a:r>
            <a:r>
              <a:rPr lang="tr-TR" sz="2600" dirty="0">
                <a:latin typeface="Times New Roman" panose="02020603050405020304" pitchFamily="18" charset="0"/>
                <a:cs typeface="Times New Roman" panose="02020603050405020304" pitchFamily="18" charset="0"/>
              </a:rPr>
              <a:t>yürütücüsü, </a:t>
            </a:r>
            <a:endParaRPr lang="tr-TR" sz="2600" dirty="0" smtClean="0">
              <a:latin typeface="Times New Roman" panose="02020603050405020304" pitchFamily="18" charset="0"/>
              <a:cs typeface="Times New Roman" panose="02020603050405020304" pitchFamily="18" charset="0"/>
            </a:endParaRPr>
          </a:p>
          <a:p>
            <a:pPr marL="0" lvl="0" indent="0" algn="just">
              <a:buNone/>
            </a:pPr>
            <a:r>
              <a:rPr lang="tr-TR" sz="2600" dirty="0">
                <a:latin typeface="Times New Roman" panose="02020603050405020304" pitchFamily="18" charset="0"/>
                <a:cs typeface="Times New Roman" panose="02020603050405020304" pitchFamily="18" charset="0"/>
              </a:rPr>
              <a:t>	</a:t>
            </a:r>
            <a:r>
              <a:rPr lang="tr-TR" sz="2600" dirty="0" smtClean="0">
                <a:latin typeface="Times New Roman" panose="02020603050405020304" pitchFamily="18" charset="0"/>
                <a:cs typeface="Times New Roman" panose="02020603050405020304" pitchFamily="18" charset="0"/>
              </a:rPr>
              <a:t>Araştırmacılar,</a:t>
            </a:r>
          </a:p>
          <a:p>
            <a:pPr marL="0" lvl="0" indent="0" algn="just">
              <a:buNone/>
            </a:pPr>
            <a:r>
              <a:rPr lang="tr-TR" sz="2600" dirty="0">
                <a:latin typeface="Times New Roman" panose="02020603050405020304" pitchFamily="18" charset="0"/>
                <a:cs typeface="Times New Roman" panose="02020603050405020304" pitchFamily="18" charset="0"/>
              </a:rPr>
              <a:t>	</a:t>
            </a:r>
            <a:r>
              <a:rPr lang="tr-TR" sz="2600" dirty="0" smtClean="0">
                <a:latin typeface="Times New Roman" panose="02020603050405020304" pitchFamily="18" charset="0"/>
                <a:cs typeface="Times New Roman" panose="02020603050405020304" pitchFamily="18" charset="0"/>
              </a:rPr>
              <a:t>Danışmanlar, </a:t>
            </a:r>
          </a:p>
          <a:p>
            <a:pPr marL="0" lvl="0" indent="0" algn="just">
              <a:buNone/>
            </a:pPr>
            <a:r>
              <a:rPr lang="tr-TR" sz="2600" dirty="0">
                <a:latin typeface="Times New Roman" panose="02020603050405020304" pitchFamily="18" charset="0"/>
                <a:cs typeface="Times New Roman" panose="02020603050405020304" pitchFamily="18" charset="0"/>
              </a:rPr>
              <a:t>	Kuruluş yetkilisi (</a:t>
            </a:r>
            <a:r>
              <a:rPr lang="tr-TR" sz="2600" dirty="0" smtClean="0">
                <a:latin typeface="Times New Roman" panose="02020603050405020304" pitchFamily="18" charset="0"/>
                <a:cs typeface="Times New Roman" panose="02020603050405020304" pitchFamily="18" charset="0"/>
              </a:rPr>
              <a:t>üniversitelerde </a:t>
            </a:r>
            <a:r>
              <a:rPr lang="tr-TR" sz="2600" dirty="0">
                <a:latin typeface="Times New Roman" panose="02020603050405020304" pitchFamily="18" charset="0"/>
                <a:cs typeface="Times New Roman" panose="02020603050405020304" pitchFamily="18" charset="0"/>
              </a:rPr>
              <a:t>Rektör veya yetki verdiği Rektör </a:t>
            </a:r>
            <a:r>
              <a:rPr lang="tr-TR" sz="2600" dirty="0" smtClean="0">
                <a:latin typeface="Times New Roman" panose="02020603050405020304" pitchFamily="18" charset="0"/>
                <a:cs typeface="Times New Roman" panose="02020603050405020304" pitchFamily="18" charset="0"/>
              </a:rPr>
              <a:t>Yardımcısı)</a:t>
            </a:r>
          </a:p>
          <a:p>
            <a:pPr marL="0" indent="0" algn="just">
              <a:buNone/>
            </a:pPr>
            <a:r>
              <a:rPr lang="tr-TR" sz="2600" b="1" dirty="0" smtClean="0">
                <a:latin typeface="Times New Roman" panose="02020603050405020304" pitchFamily="18" charset="0"/>
                <a:cs typeface="Times New Roman" panose="02020603050405020304" pitchFamily="18" charset="0"/>
              </a:rPr>
              <a:t>    </a:t>
            </a:r>
            <a:r>
              <a:rPr lang="tr-TR" sz="2600" dirty="0" smtClean="0">
                <a:latin typeface="Times New Roman" panose="02020603050405020304" pitchFamily="18" charset="0"/>
                <a:cs typeface="Times New Roman" panose="02020603050405020304" pitchFamily="18" charset="0"/>
              </a:rPr>
              <a:t>imzalarının </a:t>
            </a:r>
            <a:r>
              <a:rPr lang="tr-TR" sz="2600" dirty="0">
                <a:latin typeface="Times New Roman" panose="02020603050405020304" pitchFamily="18" charset="0"/>
                <a:cs typeface="Times New Roman" panose="02020603050405020304" pitchFamily="18" charset="0"/>
              </a:rPr>
              <a:t>tam ve orijinal olması ve mavi renkli kalemle atılması,</a:t>
            </a:r>
          </a:p>
          <a:p>
            <a:pPr marL="0" lvl="0" indent="0" algn="just">
              <a:buNone/>
            </a:pPr>
            <a:endParaRPr lang="tr-TR" sz="2600" b="1" dirty="0" smtClean="0">
              <a:latin typeface="Times New Roman" panose="02020603050405020304" pitchFamily="18" charset="0"/>
              <a:cs typeface="Times New Roman" panose="02020603050405020304" pitchFamily="18" charset="0"/>
            </a:endParaRPr>
          </a:p>
          <a:p>
            <a:pPr lvl="0" algn="just" fontAlgn="base">
              <a:buFont typeface="Wingdings" panose="05000000000000000000" pitchFamily="2" charset="2"/>
              <a:buChar char="ü"/>
            </a:pPr>
            <a:r>
              <a:rPr lang="tr-TR" sz="2400" dirty="0" smtClean="0">
                <a:latin typeface="Times New Roman" panose="02020603050405020304" pitchFamily="18" charset="0"/>
                <a:cs typeface="Times New Roman" panose="02020603050405020304" pitchFamily="18" charset="0"/>
              </a:rPr>
              <a:t> Başvuru Formunun; </a:t>
            </a:r>
            <a:r>
              <a:rPr lang="tr-TR" sz="2400" dirty="0" err="1" smtClean="0">
                <a:latin typeface="Times New Roman" panose="02020603050405020304" pitchFamily="18" charset="0"/>
                <a:cs typeface="Times New Roman" panose="02020603050405020304" pitchFamily="18" charset="0"/>
              </a:rPr>
              <a:t>Arial</a:t>
            </a:r>
            <a:r>
              <a:rPr lang="tr-TR" sz="2400" dirty="0" smtClean="0">
                <a:latin typeface="Times New Roman" panose="02020603050405020304" pitchFamily="18" charset="0"/>
                <a:cs typeface="Times New Roman" panose="02020603050405020304" pitchFamily="18" charset="0"/>
              </a:rPr>
              <a:t> 9 yazı tipinde hazırlanması, EK-1 ve EK-2 hariç 20 sayfayı geçmemesi, </a:t>
            </a:r>
          </a:p>
          <a:p>
            <a:pPr marL="0" lvl="0" indent="0" algn="just" fontAlgn="base">
              <a:buNone/>
            </a:pPr>
            <a:endParaRPr lang="tr-TR" sz="2400" dirty="0" smtClean="0">
              <a:latin typeface="Times New Roman" panose="02020603050405020304" pitchFamily="18" charset="0"/>
              <a:cs typeface="Times New Roman" panose="02020603050405020304" pitchFamily="18" charset="0"/>
            </a:endParaRPr>
          </a:p>
          <a:p>
            <a:pPr lvl="0" algn="just" fontAlgn="base">
              <a:buFont typeface="Wingdings" panose="05000000000000000000" pitchFamily="2" charset="2"/>
              <a:buChar char="ü"/>
            </a:pPr>
            <a:r>
              <a:rPr lang="tr-TR" sz="2400" dirty="0">
                <a:latin typeface="Times New Roman" panose="02020603050405020304" pitchFamily="18" charset="0"/>
                <a:cs typeface="Times New Roman" panose="02020603050405020304" pitchFamily="18" charset="0"/>
              </a:rPr>
              <a:t> </a:t>
            </a:r>
            <a:r>
              <a:rPr lang="tr-TR" sz="2400" dirty="0" smtClean="0">
                <a:latin typeface="Times New Roman" panose="02020603050405020304" pitchFamily="18" charset="0"/>
                <a:cs typeface="Times New Roman" panose="02020603050405020304" pitchFamily="18" charset="0"/>
              </a:rPr>
              <a:t>Başvuru sistemine yüklenecek her </a:t>
            </a:r>
            <a:r>
              <a:rPr lang="tr-TR" sz="2400" dirty="0">
                <a:latin typeface="Times New Roman" panose="02020603050405020304" pitchFamily="18" charset="0"/>
                <a:cs typeface="Times New Roman" panose="02020603050405020304" pitchFamily="18" charset="0"/>
              </a:rPr>
              <a:t>bir dosyanın büyüklüğünün 20 MB’ı </a:t>
            </a:r>
            <a:r>
              <a:rPr lang="tr-TR" sz="2400" dirty="0" smtClean="0">
                <a:latin typeface="Times New Roman" panose="02020603050405020304" pitchFamily="18" charset="0"/>
                <a:cs typeface="Times New Roman" panose="02020603050405020304" pitchFamily="18" charset="0"/>
              </a:rPr>
              <a:t>geçmemesi,</a:t>
            </a:r>
          </a:p>
        </p:txBody>
      </p:sp>
      <p:pic>
        <p:nvPicPr>
          <p:cNvPr id="5" name="Resim 4"/>
          <p:cNvPicPr>
            <a:picLocks noChangeAspect="1"/>
          </p:cNvPicPr>
          <p:nvPr/>
        </p:nvPicPr>
        <p:blipFill>
          <a:blip r:embed="rId3"/>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6716079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6256" y="332509"/>
            <a:ext cx="9833956" cy="1358179"/>
          </a:xfrm>
        </p:spPr>
        <p:txBody>
          <a:bodyPr>
            <a:noAutofit/>
          </a:bodyPr>
          <a:lstStyle/>
          <a:p>
            <a:pPr algn="ctr"/>
            <a:r>
              <a:rPr lang="tr-TR" b="1" dirty="0">
                <a:latin typeface="Times New Roman" panose="02020603050405020304" pitchFamily="18" charset="0"/>
                <a:cs typeface="Times New Roman" panose="02020603050405020304" pitchFamily="18" charset="0"/>
              </a:rPr>
              <a:t>1001 - Bilimsel ve Teknolojik Araştırma Projelerini Destekleme </a:t>
            </a:r>
            <a:r>
              <a:rPr lang="tr-TR" b="1" dirty="0" smtClean="0">
                <a:latin typeface="Times New Roman" panose="02020603050405020304" pitchFamily="18" charset="0"/>
                <a:cs typeface="Times New Roman" panose="02020603050405020304" pitchFamily="18" charset="0"/>
              </a:rPr>
              <a:t>Programı</a:t>
            </a:r>
            <a:endParaRPr lang="tr-TR" dirty="0">
              <a:latin typeface="Times New Roman" panose="02020603050405020304" pitchFamily="18" charset="0"/>
              <a:cs typeface="Times New Roman" panose="02020603050405020304" pitchFamily="18" charset="0"/>
            </a:endParaRPr>
          </a:p>
        </p:txBody>
      </p:sp>
      <p:sp>
        <p:nvSpPr>
          <p:cNvPr id="3" name="İçerik Yer Tutucusu 2"/>
          <p:cNvSpPr>
            <a:spLocks noGrp="1"/>
          </p:cNvSpPr>
          <p:nvPr>
            <p:ph idx="1"/>
          </p:nvPr>
        </p:nvSpPr>
        <p:spPr>
          <a:xfrm>
            <a:off x="0" y="1991878"/>
            <a:ext cx="11970327" cy="5157067"/>
          </a:xfrm>
        </p:spPr>
        <p:txBody>
          <a:bodyPr>
            <a:normAutofit/>
          </a:bodyPr>
          <a:lstStyle/>
          <a:p>
            <a:pPr marL="0" indent="0" algn="just">
              <a:buNone/>
            </a:pPr>
            <a:r>
              <a:rPr lang="tr-TR" sz="2600" b="1" smtClean="0">
                <a:latin typeface="Times New Roman" panose="02020603050405020304" pitchFamily="18" charset="0"/>
                <a:cs typeface="Times New Roman" panose="02020603050405020304" pitchFamily="18" charset="0"/>
              </a:rPr>
              <a:t>Başvuru </a:t>
            </a:r>
            <a:r>
              <a:rPr lang="tr-TR" sz="2600" b="1" dirty="0">
                <a:latin typeface="Times New Roman" panose="02020603050405020304" pitchFamily="18" charset="0"/>
                <a:cs typeface="Times New Roman" panose="02020603050405020304" pitchFamily="18" charset="0"/>
              </a:rPr>
              <a:t>sırasında aşağıdaki hususlara dikkat edilmesi gerekmektedir</a:t>
            </a:r>
            <a:r>
              <a:rPr lang="tr-TR" sz="2600" b="1" dirty="0" smtClean="0">
                <a:latin typeface="Times New Roman" panose="02020603050405020304" pitchFamily="18" charset="0"/>
                <a:cs typeface="Times New Roman" panose="02020603050405020304" pitchFamily="18" charset="0"/>
              </a:rPr>
              <a:t>:</a:t>
            </a:r>
          </a:p>
          <a:p>
            <a:pPr marL="0" indent="0" algn="just">
              <a:buNone/>
            </a:pPr>
            <a:endParaRPr lang="tr-TR" sz="1200" dirty="0" smtClean="0">
              <a:latin typeface="Times New Roman" panose="02020603050405020304" pitchFamily="18" charset="0"/>
              <a:cs typeface="Times New Roman" panose="02020603050405020304" pitchFamily="18" charset="0"/>
            </a:endParaRPr>
          </a:p>
          <a:p>
            <a:pPr algn="just">
              <a:spcBef>
                <a:spcPts val="600"/>
              </a:spcBef>
              <a:buFont typeface="Wingdings" panose="05000000000000000000" pitchFamily="2" charset="2"/>
              <a:buChar char="ü"/>
            </a:pPr>
            <a:r>
              <a:rPr lang="tr-TR" sz="2600" dirty="0" smtClean="0">
                <a:latin typeface="Times New Roman" panose="02020603050405020304" pitchFamily="18" charset="0"/>
                <a:cs typeface="Times New Roman" panose="02020603050405020304" pitchFamily="18" charset="0"/>
              </a:rPr>
              <a:t> Makine-teçhizat </a:t>
            </a:r>
            <a:r>
              <a:rPr lang="tr-TR" sz="2600" dirty="0">
                <a:latin typeface="Times New Roman" panose="02020603050405020304" pitchFamily="18" charset="0"/>
                <a:cs typeface="Times New Roman" panose="02020603050405020304" pitchFamily="18" charset="0"/>
              </a:rPr>
              <a:t>ve hizmet alımına ait proforma faturaların mutlaka olması, </a:t>
            </a:r>
            <a:endParaRPr lang="tr-TR" sz="2600" dirty="0" smtClean="0">
              <a:latin typeface="Times New Roman" panose="02020603050405020304" pitchFamily="18" charset="0"/>
              <a:cs typeface="Times New Roman" panose="02020603050405020304" pitchFamily="18" charset="0"/>
            </a:endParaRPr>
          </a:p>
          <a:p>
            <a:pPr algn="just">
              <a:spcBef>
                <a:spcPts val="600"/>
              </a:spcBef>
              <a:buFont typeface="Wingdings" panose="05000000000000000000" pitchFamily="2" charset="2"/>
              <a:buChar char="ü"/>
            </a:pPr>
            <a:r>
              <a:rPr lang="tr-TR" sz="2600" dirty="0">
                <a:latin typeface="Times New Roman" panose="02020603050405020304" pitchFamily="18" charset="0"/>
                <a:cs typeface="Times New Roman" panose="02020603050405020304" pitchFamily="18" charset="0"/>
              </a:rPr>
              <a:t> </a:t>
            </a:r>
            <a:r>
              <a:rPr lang="tr-TR" sz="2600" dirty="0" smtClean="0">
                <a:latin typeface="Times New Roman" panose="02020603050405020304" pitchFamily="18" charset="0"/>
                <a:cs typeface="Times New Roman" panose="02020603050405020304" pitchFamily="18" charset="0"/>
              </a:rPr>
              <a:t>Sarf </a:t>
            </a:r>
            <a:r>
              <a:rPr lang="tr-TR" sz="2600" dirty="0">
                <a:latin typeface="Times New Roman" panose="02020603050405020304" pitchFamily="18" charset="0"/>
                <a:cs typeface="Times New Roman" panose="02020603050405020304" pitchFamily="18" charset="0"/>
              </a:rPr>
              <a:t>malzemeleri için </a:t>
            </a:r>
            <a:r>
              <a:rPr lang="tr-TR" sz="2600" dirty="0" smtClean="0">
                <a:latin typeface="Times New Roman" panose="02020603050405020304" pitchFamily="18" charset="0"/>
                <a:cs typeface="Times New Roman" panose="02020603050405020304" pitchFamily="18" charset="0"/>
              </a:rPr>
              <a:t>ayrıntılı liste verilmesi (</a:t>
            </a:r>
            <a:r>
              <a:rPr lang="tr-TR" sz="2600" b="1" dirty="0" smtClean="0">
                <a:latin typeface="Times New Roman" panose="02020603050405020304" pitchFamily="18" charset="0"/>
                <a:cs typeface="Times New Roman" panose="02020603050405020304" pitchFamily="18" charset="0"/>
              </a:rPr>
              <a:t>proforma </a:t>
            </a:r>
            <a:r>
              <a:rPr lang="tr-TR" sz="2600" b="1" dirty="0">
                <a:latin typeface="Times New Roman" panose="02020603050405020304" pitchFamily="18" charset="0"/>
                <a:cs typeface="Times New Roman" panose="02020603050405020304" pitchFamily="18" charset="0"/>
              </a:rPr>
              <a:t>faturaya gerek </a:t>
            </a:r>
            <a:r>
              <a:rPr lang="tr-TR" sz="2600" b="1" dirty="0" smtClean="0">
                <a:latin typeface="Times New Roman" panose="02020603050405020304" pitchFamily="18" charset="0"/>
                <a:cs typeface="Times New Roman" panose="02020603050405020304" pitchFamily="18" charset="0"/>
              </a:rPr>
              <a:t>yok</a:t>
            </a:r>
            <a:r>
              <a:rPr lang="tr-TR" sz="2600" dirty="0" smtClean="0">
                <a:latin typeface="Times New Roman" panose="02020603050405020304" pitchFamily="18" charset="0"/>
                <a:cs typeface="Times New Roman" panose="02020603050405020304" pitchFamily="18" charset="0"/>
              </a:rPr>
              <a:t>),</a:t>
            </a:r>
            <a:endParaRPr lang="tr-TR" sz="1300" dirty="0" smtClean="0">
              <a:latin typeface="Times New Roman" panose="02020603050405020304" pitchFamily="18" charset="0"/>
              <a:cs typeface="Times New Roman" panose="02020603050405020304" pitchFamily="18" charset="0"/>
            </a:endParaRPr>
          </a:p>
          <a:p>
            <a:pPr algn="just">
              <a:spcBef>
                <a:spcPts val="600"/>
              </a:spcBef>
              <a:buFont typeface="Wingdings" panose="05000000000000000000" pitchFamily="2" charset="2"/>
              <a:buChar char="ü"/>
            </a:pPr>
            <a:r>
              <a:rPr lang="tr-TR" sz="2600" dirty="0" smtClean="0">
                <a:latin typeface="Times New Roman" panose="02020603050405020304" pitchFamily="18" charset="0"/>
                <a:cs typeface="Times New Roman" panose="02020603050405020304" pitchFamily="18" charset="0"/>
              </a:rPr>
              <a:t> </a:t>
            </a:r>
            <a:r>
              <a:rPr lang="tr-TR" sz="2600" b="1" dirty="0" smtClean="0">
                <a:latin typeface="Times New Roman" panose="02020603050405020304" pitchFamily="18" charset="0"/>
                <a:cs typeface="Times New Roman" panose="02020603050405020304" pitchFamily="18" charset="0"/>
              </a:rPr>
              <a:t>“</a:t>
            </a:r>
            <a:r>
              <a:rPr lang="tr-TR" sz="2600" b="1" dirty="0">
                <a:latin typeface="Times New Roman" panose="02020603050405020304" pitchFamily="18" charset="0"/>
                <a:cs typeface="Times New Roman" panose="02020603050405020304" pitchFamily="18" charset="0"/>
              </a:rPr>
              <a:t>Proje Önerisi Değişiklik Bildirim </a:t>
            </a:r>
            <a:r>
              <a:rPr lang="tr-TR" sz="2600" b="1" dirty="0" err="1">
                <a:latin typeface="Times New Roman" panose="02020603050405020304" pitchFamily="18" charset="0"/>
                <a:cs typeface="Times New Roman" panose="02020603050405020304" pitchFamily="18" charset="0"/>
              </a:rPr>
              <a:t>Formu”</a:t>
            </a:r>
            <a:r>
              <a:rPr lang="tr-TR" sz="2600" dirty="0" err="1">
                <a:latin typeface="Times New Roman" panose="02020603050405020304" pitchFamily="18" charset="0"/>
                <a:cs typeface="Times New Roman" panose="02020603050405020304" pitchFamily="18" charset="0"/>
              </a:rPr>
              <a:t>nun</a:t>
            </a:r>
            <a:r>
              <a:rPr lang="tr-TR" sz="2600" dirty="0">
                <a:latin typeface="Times New Roman" panose="02020603050405020304" pitchFamily="18" charset="0"/>
                <a:cs typeface="Times New Roman" panose="02020603050405020304" pitchFamily="18" charset="0"/>
              </a:rPr>
              <a:t>, </a:t>
            </a:r>
            <a:r>
              <a:rPr lang="tr-TR" sz="2600" dirty="0" smtClean="0">
                <a:latin typeface="Times New Roman" panose="02020603050405020304" pitchFamily="18" charset="0"/>
                <a:cs typeface="Times New Roman" panose="02020603050405020304" pitchFamily="18" charset="0"/>
              </a:rPr>
              <a:t>panel </a:t>
            </a:r>
            <a:r>
              <a:rPr lang="tr-TR" sz="2600" dirty="0">
                <a:latin typeface="Times New Roman" panose="02020603050405020304" pitchFamily="18" charset="0"/>
                <a:cs typeface="Times New Roman" panose="02020603050405020304" pitchFamily="18" charset="0"/>
              </a:rPr>
              <a:t>raporunda belirtilen </a:t>
            </a:r>
            <a:r>
              <a:rPr lang="tr-TR" sz="2600" dirty="0" smtClean="0">
                <a:latin typeface="Times New Roman" panose="02020603050405020304" pitchFamily="18" charset="0"/>
                <a:cs typeface="Times New Roman" panose="02020603050405020304" pitchFamily="18" charset="0"/>
              </a:rPr>
              <a:t>değişiklikleri/düzeltmeleri </a:t>
            </a:r>
            <a:r>
              <a:rPr lang="tr-TR" sz="2600" dirty="0">
                <a:latin typeface="Times New Roman" panose="02020603050405020304" pitchFamily="18" charset="0"/>
                <a:cs typeface="Times New Roman" panose="02020603050405020304" pitchFamily="18" charset="0"/>
              </a:rPr>
              <a:t>içermesi</a:t>
            </a:r>
            <a:r>
              <a:rPr lang="tr-TR" sz="2600" dirty="0" smtClean="0">
                <a:latin typeface="Times New Roman" panose="02020603050405020304" pitchFamily="18" charset="0"/>
                <a:cs typeface="Times New Roman" panose="02020603050405020304" pitchFamily="18" charset="0"/>
              </a:rPr>
              <a:t>,</a:t>
            </a:r>
          </a:p>
          <a:p>
            <a:pPr algn="just">
              <a:spcBef>
                <a:spcPts val="600"/>
              </a:spcBef>
              <a:buFont typeface="Wingdings" panose="05000000000000000000" pitchFamily="2" charset="2"/>
              <a:buChar char="ü"/>
            </a:pPr>
            <a:r>
              <a:rPr lang="tr-TR" sz="2600" dirty="0" smtClean="0">
                <a:latin typeface="Times New Roman" panose="02020603050405020304" pitchFamily="18" charset="0"/>
                <a:cs typeface="Times New Roman" panose="02020603050405020304" pitchFamily="18" charset="0"/>
              </a:rPr>
              <a:t> Projenin </a:t>
            </a:r>
            <a:r>
              <a:rPr lang="tr-TR" sz="2600" dirty="0">
                <a:latin typeface="Times New Roman" panose="02020603050405020304" pitchFamily="18" charset="0"/>
                <a:cs typeface="Times New Roman" panose="02020603050405020304" pitchFamily="18" charset="0"/>
              </a:rPr>
              <a:t>yurt dışı alan çalışması olmaması</a:t>
            </a:r>
            <a:r>
              <a:rPr lang="tr-TR" sz="2600" dirty="0" smtClean="0">
                <a:latin typeface="Times New Roman" panose="02020603050405020304" pitchFamily="18" charset="0"/>
                <a:cs typeface="Times New Roman" panose="02020603050405020304" pitchFamily="18" charset="0"/>
              </a:rPr>
              <a:t>,</a:t>
            </a:r>
            <a:endParaRPr lang="tr-TR" dirty="0" smtClean="0">
              <a:latin typeface="Times New Roman" panose="02020603050405020304" pitchFamily="18" charset="0"/>
              <a:cs typeface="Times New Roman" panose="02020603050405020304" pitchFamily="18" charset="0"/>
            </a:endParaRPr>
          </a:p>
          <a:p>
            <a:pPr lvl="0" algn="just">
              <a:spcBef>
                <a:spcPts val="600"/>
              </a:spcBef>
              <a:buFont typeface="Wingdings" panose="05000000000000000000" pitchFamily="2" charset="2"/>
              <a:buChar char="ü"/>
            </a:pPr>
            <a:r>
              <a:rPr lang="tr-TR" dirty="0">
                <a:latin typeface="Times New Roman" panose="02020603050405020304" pitchFamily="18" charset="0"/>
                <a:cs typeface="Times New Roman" panose="02020603050405020304" pitchFamily="18" charset="0"/>
              </a:rPr>
              <a:t>Projenin altyapı oluşturmaya yönelik bir proje olmaması</a:t>
            </a:r>
            <a:r>
              <a:rPr lang="tr-TR" dirty="0" smtClean="0">
                <a:latin typeface="Times New Roman" panose="02020603050405020304" pitchFamily="18" charset="0"/>
                <a:cs typeface="Times New Roman" panose="02020603050405020304" pitchFamily="18" charset="0"/>
              </a:rPr>
              <a:t>,</a:t>
            </a:r>
            <a:endParaRPr lang="tr-TR" sz="1300" dirty="0" smtClean="0">
              <a:latin typeface="Times New Roman" panose="02020603050405020304" pitchFamily="18" charset="0"/>
              <a:cs typeface="Times New Roman" panose="02020603050405020304" pitchFamily="18" charset="0"/>
            </a:endParaRPr>
          </a:p>
          <a:p>
            <a:pPr lvl="0" algn="just">
              <a:spcBef>
                <a:spcPts val="600"/>
              </a:spcBef>
              <a:buFont typeface="Wingdings" panose="05000000000000000000" pitchFamily="2" charset="2"/>
              <a:buChar char="ü"/>
            </a:pPr>
            <a:r>
              <a:rPr lang="tr-TR" sz="2600" dirty="0" smtClean="0">
                <a:latin typeface="Times New Roman" panose="02020603050405020304" pitchFamily="18" charset="0"/>
                <a:cs typeface="Times New Roman" panose="02020603050405020304" pitchFamily="18" charset="0"/>
              </a:rPr>
              <a:t> Ham </a:t>
            </a:r>
            <a:r>
              <a:rPr lang="tr-TR" sz="2600" dirty="0" err="1" smtClean="0">
                <a:latin typeface="Times New Roman" panose="02020603050405020304" pitchFamily="18" charset="0"/>
                <a:cs typeface="Times New Roman" panose="02020603050405020304" pitchFamily="18" charset="0"/>
              </a:rPr>
              <a:t>litearatür</a:t>
            </a:r>
            <a:r>
              <a:rPr lang="tr-TR" sz="2600" dirty="0" smtClean="0">
                <a:latin typeface="Times New Roman" panose="02020603050405020304" pitchFamily="18" charset="0"/>
                <a:cs typeface="Times New Roman" panose="02020603050405020304" pitchFamily="18" charset="0"/>
              </a:rPr>
              <a:t> özeti verilmemesi, literatürün metin </a:t>
            </a:r>
            <a:r>
              <a:rPr lang="tr-TR" sz="2600" dirty="0">
                <a:latin typeface="Times New Roman" panose="02020603050405020304" pitchFamily="18" charset="0"/>
                <a:cs typeface="Times New Roman" panose="02020603050405020304" pitchFamily="18" charset="0"/>
              </a:rPr>
              <a:t>ile ilişkilendirilmiş olması</a:t>
            </a:r>
            <a:r>
              <a:rPr lang="tr-TR" sz="2600" dirty="0" smtClean="0">
                <a:latin typeface="Times New Roman" panose="02020603050405020304" pitchFamily="18" charset="0"/>
                <a:cs typeface="Times New Roman" panose="02020603050405020304" pitchFamily="18" charset="0"/>
              </a:rPr>
              <a:t>,</a:t>
            </a:r>
          </a:p>
          <a:p>
            <a:pPr marL="0" lvl="0" indent="0" algn="just">
              <a:spcBef>
                <a:spcPts val="600"/>
              </a:spcBef>
              <a:buNone/>
            </a:pPr>
            <a:r>
              <a:rPr lang="tr-TR" sz="2600" dirty="0">
                <a:latin typeface="Times New Roman" panose="02020603050405020304" pitchFamily="18" charset="0"/>
                <a:cs typeface="Times New Roman" panose="02020603050405020304" pitchFamily="18" charset="0"/>
              </a:rPr>
              <a:t>g</a:t>
            </a:r>
            <a:r>
              <a:rPr lang="tr-TR" sz="2600" dirty="0" smtClean="0">
                <a:latin typeface="Times New Roman" panose="02020603050405020304" pitchFamily="18" charset="0"/>
                <a:cs typeface="Times New Roman" panose="02020603050405020304" pitchFamily="18" charset="0"/>
              </a:rPr>
              <a:t>erekmektedir.</a:t>
            </a:r>
            <a:endParaRPr lang="tr-TR" sz="2600" dirty="0">
              <a:latin typeface="Times New Roman" panose="02020603050405020304" pitchFamily="18" charset="0"/>
              <a:cs typeface="Times New Roman" panose="02020603050405020304" pitchFamily="18" charset="0"/>
            </a:endParaRPr>
          </a:p>
          <a:p>
            <a:pPr marL="0" indent="0" algn="just">
              <a:buNone/>
            </a:pPr>
            <a:endParaRPr lang="tr-TR" sz="2400" dirty="0">
              <a:latin typeface="Times New Roman" panose="02020603050405020304" pitchFamily="18" charset="0"/>
              <a:cs typeface="Times New Roman" panose="02020603050405020304" pitchFamily="18" charset="0"/>
            </a:endParaRPr>
          </a:p>
          <a:p>
            <a:pPr marL="0" lvl="0" indent="0" algn="just">
              <a:buNone/>
            </a:pPr>
            <a:endParaRPr lang="tr-TR" sz="2400" dirty="0" smtClean="0">
              <a:latin typeface="Times New Roman" panose="02020603050405020304" pitchFamily="18" charset="0"/>
              <a:cs typeface="Times New Roman" panose="02020603050405020304" pitchFamily="18" charset="0"/>
            </a:endParaRPr>
          </a:p>
        </p:txBody>
      </p:sp>
      <p:pic>
        <p:nvPicPr>
          <p:cNvPr id="4" name="Resim 3"/>
          <p:cNvPicPr>
            <a:picLocks noChangeAspect="1"/>
          </p:cNvPicPr>
          <p:nvPr/>
        </p:nvPicPr>
        <p:blipFill>
          <a:blip r:embed="rId2"/>
          <a:stretch>
            <a:fillRect/>
          </a:stretch>
        </p:blipFill>
        <p:spPr>
          <a:xfrm>
            <a:off x="10332719" y="143323"/>
            <a:ext cx="1741011" cy="1548568"/>
          </a:xfrm>
          <a:prstGeom prst="rect">
            <a:avLst/>
          </a:prstGeom>
        </p:spPr>
      </p:pic>
    </p:spTree>
    <p:extLst>
      <p:ext uri="{BB962C8B-B14F-4D97-AF65-F5344CB8AC3E}">
        <p14:creationId xmlns:p14="http://schemas.microsoft.com/office/powerpoint/2010/main" val="595780373"/>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2948</TotalTime>
  <Words>2613</Words>
  <Application>Microsoft Office PowerPoint</Application>
  <PresentationFormat>Geniş ekran</PresentationFormat>
  <Paragraphs>605</Paragraphs>
  <Slides>77</Slides>
  <Notes>1</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77</vt:i4>
      </vt:variant>
    </vt:vector>
  </HeadingPairs>
  <TitlesOfParts>
    <vt:vector size="85" baseType="lpstr">
      <vt:lpstr>Arial</vt:lpstr>
      <vt:lpstr>Arial Narrow</vt:lpstr>
      <vt:lpstr>Calibri</vt:lpstr>
      <vt:lpstr>Calibri Light</vt:lpstr>
      <vt:lpstr>Corbel-Bold</vt:lpstr>
      <vt:lpstr>Times New Roman</vt:lpstr>
      <vt:lpstr>Wingdings</vt:lpstr>
      <vt:lpstr>Office Teması</vt:lpstr>
      <vt:lpstr>PowerPoint Sunusu</vt:lpstr>
      <vt:lpstr>BİLİMSEL ARAŞTIRMA PROJELERİ (BAP)  http://bap.atauni.edu.tr</vt:lpstr>
      <vt:lpstr>TÜBİTAK  AR-GE PROJE DESTEKLERİ  (1001, 1002, 1003, 1501,1505 ve Uluslararası Destek Programları)  http://tubitak.gov.tr</vt:lpstr>
      <vt:lpstr>PowerPoint Sunusu</vt:lpstr>
      <vt:lpstr>PowerPoint Sunusu</vt:lpstr>
      <vt:lpstr>PowerPoint Sunusu</vt:lpstr>
      <vt:lpstr>1001 - Bilimsel ve Teknolojik Araştırma Projelerini Destekleme Programı</vt:lpstr>
      <vt:lpstr>1001 - Bilimsel ve Teknolojik Araştırma Projelerini Destekleme Programı</vt:lpstr>
      <vt:lpstr>1001 - Bilimsel ve Teknolojik Araştırma Projelerini Destekleme Programı</vt:lpstr>
      <vt:lpstr>1001 - Bilimsel ve Teknolojik Araştırma Projelerini Destekleme Programı</vt:lpstr>
      <vt:lpstr>1001 - Bilimsel ve Teknolojik Araştırma Projelerini Destekleme Programı</vt:lpstr>
      <vt:lpstr>1001 - Bilimsel ve Teknolojik Araştırma Projelerini Destekleme Programı</vt:lpstr>
      <vt:lpstr>PowerPoint Sunusu</vt:lpstr>
      <vt:lpstr>1001 - Bilimsel ve Teknolojik Araştırma Projelerini Destekleme Programı</vt:lpstr>
      <vt:lpstr>1001 - Bilimsel ve Teknolojik Araştırma Projelerini Destekleme Programı</vt:lpstr>
      <vt:lpstr>1001 - Bilimsel ve Teknolojik Araştırma Projelerini Destekleme Programı</vt:lpstr>
      <vt:lpstr>1002 - Hızlı Destek Programı</vt:lpstr>
      <vt:lpstr>1003 – Öncelikli Alanlar Ar-Ge Projeleri Destekleme Programı</vt:lpstr>
      <vt:lpstr>1003 – Öncelikli Alanlar Ar-Ge Projeleri Destekleme Programı</vt:lpstr>
      <vt:lpstr>1003 – Öncelikli Alanlar Ar-Ge Projeleri Destekleme Programı</vt:lpstr>
      <vt:lpstr>1003 – Öncelikli Alanlar Ar-Ge Projeleri Destekleme Programı</vt:lpstr>
      <vt:lpstr>1003 – Öncelikli Alanlar Ar-Ge Projeleri Destekleme Programı</vt:lpstr>
      <vt:lpstr>1003 – Öncelikli Alanlar Ar-Ge Projeleri Destekleme Programı</vt:lpstr>
      <vt:lpstr>1003 – Öncelikli Alanlar Ar-Ge Projeleri Destekleme Programı</vt:lpstr>
      <vt:lpstr>1003 – Öncelikli Alanlar Ar-Ge Projeleri Destekleme Programı</vt:lpstr>
      <vt:lpstr>1003 – Öncelikli Alanlar Ar-Ge Projeleri Destekleme Programı</vt:lpstr>
      <vt:lpstr>1003 – Öncelikli Alanlar Ar-Ge Projeleri Destekleme Programı</vt:lpstr>
      <vt:lpstr>1003 – Öncelikli Alanlar Ar-Ge Projeleri Destekleme Programı</vt:lpstr>
      <vt:lpstr>1003 – Öncelikli Alanlar Ar-Ge Projeleri Destekleme Programı</vt:lpstr>
      <vt:lpstr>1005 - Ulusal Yeni Fikirler ve Ürünler Araştırma Destek Programı</vt:lpstr>
      <vt:lpstr>1005 - Ulusal Yeni Fikirler ve Ürünler Araştırma Destek Programı</vt:lpstr>
      <vt:lpstr>1005 - Ulusal Yeni Fikirler ve Ürünler Araştırma Destek Programı</vt:lpstr>
      <vt:lpstr>1505 – Üniversite-Sanayi İşbirliği Destek Programı</vt:lpstr>
      <vt:lpstr>1505 – Üniversite-Sanayi İşbirliği Destek Programı</vt:lpstr>
      <vt:lpstr>1505 – Üniversite-Sanayi İşbirliği Destek Programı</vt:lpstr>
      <vt:lpstr>1505 – Üniversite-Sanayi İşbirliği Destek Programı</vt:lpstr>
      <vt:lpstr>1505 – Üniversite-Sanayi İşbirliği Destek Programı</vt:lpstr>
      <vt:lpstr>1505 – Üniversite-Sanayi İşbirliği Destek Programı</vt:lpstr>
      <vt:lpstr>1505 – Üniversite-Sanayi İşbirliği Destek Programı</vt:lpstr>
      <vt:lpstr>1505 – Üniversite-Sanayi İşbirliği Destek Programı</vt:lpstr>
      <vt:lpstr>3501 - Kariyer Geliştirme Programı</vt:lpstr>
      <vt:lpstr>3501 - Kariyer Geliştirme Programı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Atatürk Üniversitesi  Proje OFİSİ</dc:title>
  <dc:creator>lenova</dc:creator>
  <cp:lastModifiedBy>DAP1</cp:lastModifiedBy>
  <cp:revision>225</cp:revision>
  <cp:lastPrinted>2018-09-27T06:27:14Z</cp:lastPrinted>
  <dcterms:created xsi:type="dcterms:W3CDTF">2016-09-20T08:00:31Z</dcterms:created>
  <dcterms:modified xsi:type="dcterms:W3CDTF">2018-11-08T06:42:51Z</dcterms:modified>
</cp:coreProperties>
</file>